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5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2" r:id="rId36"/>
    <p:sldId id="295" r:id="rId37"/>
    <p:sldId id="296" r:id="rId38"/>
    <p:sldId id="31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feld" initials="EJN" lastIdx="2" clrIdx="0"/>
  <p:cmAuthor id="2" name="Owner" initials="O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6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0-12-31T21:17:10.447" idx="2">
    <p:pos x="5577" y="3439"/>
    <p:text>this "royalty free photo" comment is from Shari's talk, I didn't change any figures with such comments.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08-12-14T22:44:45.694" idx="2">
    <p:pos x="4748" y="2479"/>
    <p:text>neufeld: 
is this still true? I think yes, but not sure.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C6A0A-5A89-489D-BF86-3C139D9D8970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6FF3-41EA-4617-A40F-62C165182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1564-5C23-439E-8800-0D23AE8B6B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9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18A37-8725-4509-8D73-5DDAEF08A247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819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18A37-8725-4509-8D73-5DDAEF08A247}" type="slidenum">
              <a:rPr lang="en-US" smtClean="0"/>
              <a:pPr/>
              <a:t>45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69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D823-064D-42DB-9AEA-16EA7EBAAC4B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40DA0-C8A9-4E2B-8857-CA60F1E6B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65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E6C8-43E8-4DA3-8305-E2B07D7EEFC7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B4C56-8691-42B8-9508-AB031B94E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48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3DBD-E994-4CD8-803B-F389470944C8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F44A1-E7E8-46C5-98BB-EA6DE184F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44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0003-36EC-4616-9885-65D6C7D145F0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F820A-7E8E-44AA-9AC3-E4F4BB110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3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6D14-CB0B-4EFD-9D47-22D6B043CC71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6205-66C0-4D26-806B-751178974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5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7A77-AD2D-48B1-97A8-9A6010897594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CA843-F13F-4CEB-B78D-D36BE224C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05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D413-D3B4-458F-8EBA-6405A55D17B1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6BB4F-1762-4D58-9279-F2AC470B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8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7DE6-0406-4868-A41C-4F48B2A88468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A7850-C1D4-4EF4-9A47-B5E595F47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4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5684-5BA6-4466-ACCF-A99DBC1EC740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D1C82-B635-4B68-B5C9-B3B6F5F62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9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5B8C-8651-4B7A-B869-25D0619D912C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AC574-A004-4218-9465-6B1ABA578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2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1258-4D35-4E2F-AADB-D3371B6490A7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CCC27-D096-40B1-9E30-1BA40B8F0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70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044C49-475D-4E25-8ADD-7EE19C2DD441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0FF8B44-394A-43FC-A6A8-100E8BCF67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d_blood_cell_on_glass.jpg#fi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350" y="4724400"/>
            <a:ext cx="8915400" cy="990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Congenital and Acquired Hemolytic Anemias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867400"/>
            <a:ext cx="6400800" cy="53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Ellis J. Neufeld MD, PhD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9600"/>
            <a:ext cx="82296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/>
              <a:t>Hemoglobin and oxygen binding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905000"/>
            <a:ext cx="4495800" cy="472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Uniquely designed for the transport of O</a:t>
            </a:r>
            <a:r>
              <a:rPr lang="en-US" sz="2000" baseline="-25000" smtClean="0"/>
              <a:t>2</a:t>
            </a:r>
            <a:r>
              <a:rPr lang="en-US" sz="2000" smtClean="0"/>
              <a:t> from the lung to the tissues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Oxygen dissociation curve is sigmoidal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100% saturated at pO</a:t>
            </a:r>
            <a:r>
              <a:rPr lang="en-US" sz="2000" baseline="-25000" smtClean="0"/>
              <a:t>2</a:t>
            </a:r>
            <a:r>
              <a:rPr lang="en-US" sz="2000" smtClean="0"/>
              <a:t> of 95 mm Hg (lungs)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75% saturated at pO</a:t>
            </a:r>
            <a:r>
              <a:rPr lang="en-US" sz="2000" baseline="-25000" smtClean="0"/>
              <a:t>2</a:t>
            </a:r>
            <a:r>
              <a:rPr lang="en-US" sz="2000" smtClean="0"/>
              <a:t> of 40 mm Hg (in the tissues)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Right shift – increased O</a:t>
            </a:r>
            <a:r>
              <a:rPr lang="en-US" sz="2000" baseline="-25000" smtClean="0"/>
              <a:t>2 </a:t>
            </a:r>
            <a:r>
              <a:rPr lang="en-US" sz="2000" smtClean="0"/>
              <a:t>release (decreased oxygen affinity)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66CCFF"/>
                </a:solidFill>
              </a:rPr>
              <a:t>Decreased pH, increased temp, increased 2,3 DPG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Left shift – decreased O</a:t>
            </a:r>
            <a:r>
              <a:rPr lang="en-US" sz="2000" baseline="-25000" smtClean="0"/>
              <a:t>2</a:t>
            </a:r>
            <a:r>
              <a:rPr lang="en-US" sz="2000" smtClean="0"/>
              <a:t> release (increased oxygen affinity)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</a:rPr>
              <a:t>Increased pH, decreased temp, decreased 2,3 DPG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5486400" y="2133600"/>
            <a:ext cx="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5486400" y="54102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5638800" y="5468937"/>
            <a:ext cx="3048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25   </a:t>
            </a:r>
            <a:r>
              <a:rPr lang="en-US" dirty="0" smtClean="0"/>
              <a:t>     </a:t>
            </a:r>
            <a:r>
              <a:rPr lang="en-US" dirty="0"/>
              <a:t>50  </a:t>
            </a:r>
            <a:r>
              <a:rPr lang="en-US" dirty="0" smtClean="0"/>
              <a:t>       </a:t>
            </a:r>
            <a:r>
              <a:rPr lang="en-US" dirty="0"/>
              <a:t>75   </a:t>
            </a:r>
            <a:r>
              <a:rPr lang="en-US" dirty="0" smtClean="0"/>
              <a:t>    </a:t>
            </a:r>
            <a:r>
              <a:rPr lang="en-US" dirty="0"/>
              <a:t>100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   pO</a:t>
            </a:r>
            <a:r>
              <a:rPr lang="en-US" baseline="-25000" dirty="0"/>
              <a:t>2</a:t>
            </a:r>
            <a:r>
              <a:rPr lang="en-US" dirty="0"/>
              <a:t> (mm Hg)</a:t>
            </a:r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60960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>
            <a:off x="67818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74676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81534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 rot="-5400000">
            <a:off x="2964657" y="3588543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Percent O2 Saturation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4876800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25 </a:t>
            </a: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4876800" y="3962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</a:t>
            </a:r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4876800" y="3200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75</a:t>
            </a:r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4876800" y="2514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34832" name="Line 19"/>
          <p:cNvSpPr>
            <a:spLocks noChangeShapeType="1"/>
          </p:cNvSpPr>
          <p:nvPr/>
        </p:nvSpPr>
        <p:spPr bwMode="auto">
          <a:xfrm flipH="1">
            <a:off x="54102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22"/>
          <p:cNvSpPr>
            <a:spLocks noChangeShapeType="1"/>
          </p:cNvSpPr>
          <p:nvPr/>
        </p:nvSpPr>
        <p:spPr bwMode="auto">
          <a:xfrm flipH="1">
            <a:off x="54102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Line 23"/>
          <p:cNvSpPr>
            <a:spLocks noChangeShapeType="1"/>
          </p:cNvSpPr>
          <p:nvPr/>
        </p:nvSpPr>
        <p:spPr bwMode="auto">
          <a:xfrm>
            <a:off x="54102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Line 24"/>
          <p:cNvSpPr>
            <a:spLocks noChangeShapeType="1"/>
          </p:cNvSpPr>
          <p:nvPr/>
        </p:nvSpPr>
        <p:spPr bwMode="auto">
          <a:xfrm>
            <a:off x="6172200" y="40767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Line 25"/>
          <p:cNvSpPr>
            <a:spLocks noChangeShapeType="1"/>
          </p:cNvSpPr>
          <p:nvPr/>
        </p:nvSpPr>
        <p:spPr bwMode="auto">
          <a:xfrm>
            <a:off x="5410200" y="3352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Line 27"/>
          <p:cNvSpPr>
            <a:spLocks noChangeShapeType="1"/>
          </p:cNvSpPr>
          <p:nvPr/>
        </p:nvSpPr>
        <p:spPr bwMode="auto">
          <a:xfrm>
            <a:off x="6629400" y="3352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Freeform 29"/>
          <p:cNvSpPr>
            <a:spLocks/>
          </p:cNvSpPr>
          <p:nvPr/>
        </p:nvSpPr>
        <p:spPr bwMode="auto">
          <a:xfrm>
            <a:off x="5486400" y="2590800"/>
            <a:ext cx="2667000" cy="2819400"/>
          </a:xfrm>
          <a:custGeom>
            <a:avLst/>
            <a:gdLst>
              <a:gd name="T0" fmla="*/ 0 w 1680"/>
              <a:gd name="T1" fmla="*/ 2147483647 h 1776"/>
              <a:gd name="T2" fmla="*/ 2147483647 w 1680"/>
              <a:gd name="T3" fmla="*/ 2147483647 h 1776"/>
              <a:gd name="T4" fmla="*/ 2147483647 w 1680"/>
              <a:gd name="T5" fmla="*/ 2147483647 h 1776"/>
              <a:gd name="T6" fmla="*/ 2147483647 w 1680"/>
              <a:gd name="T7" fmla="*/ 2147483647 h 1776"/>
              <a:gd name="T8" fmla="*/ 2147483647 w 1680"/>
              <a:gd name="T9" fmla="*/ 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1776"/>
              <a:gd name="T17" fmla="*/ 1680 w 1680"/>
              <a:gd name="T18" fmla="*/ 1776 h 1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1776">
                <a:moveTo>
                  <a:pt x="0" y="1776"/>
                </a:moveTo>
                <a:cubicBezTo>
                  <a:pt x="156" y="1480"/>
                  <a:pt x="312" y="1184"/>
                  <a:pt x="432" y="960"/>
                </a:cubicBezTo>
                <a:cubicBezTo>
                  <a:pt x="552" y="736"/>
                  <a:pt x="608" y="576"/>
                  <a:pt x="720" y="432"/>
                </a:cubicBezTo>
                <a:cubicBezTo>
                  <a:pt x="832" y="288"/>
                  <a:pt x="944" y="168"/>
                  <a:pt x="1104" y="96"/>
                </a:cubicBezTo>
                <a:cubicBezTo>
                  <a:pt x="1264" y="24"/>
                  <a:pt x="1584" y="16"/>
                  <a:pt x="1680" y="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Freeform 30"/>
          <p:cNvSpPr>
            <a:spLocks/>
          </p:cNvSpPr>
          <p:nvPr/>
        </p:nvSpPr>
        <p:spPr bwMode="auto">
          <a:xfrm>
            <a:off x="5486400" y="2514600"/>
            <a:ext cx="2667000" cy="2819400"/>
          </a:xfrm>
          <a:custGeom>
            <a:avLst/>
            <a:gdLst>
              <a:gd name="T0" fmla="*/ 0 w 1680"/>
              <a:gd name="T1" fmla="*/ 2147483647 h 1776"/>
              <a:gd name="T2" fmla="*/ 2147483647 w 1680"/>
              <a:gd name="T3" fmla="*/ 2147483647 h 1776"/>
              <a:gd name="T4" fmla="*/ 2147483647 w 1680"/>
              <a:gd name="T5" fmla="*/ 2147483647 h 1776"/>
              <a:gd name="T6" fmla="*/ 2147483647 w 1680"/>
              <a:gd name="T7" fmla="*/ 2147483647 h 1776"/>
              <a:gd name="T8" fmla="*/ 2147483647 w 1680"/>
              <a:gd name="T9" fmla="*/ 0 h 1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1776"/>
              <a:gd name="T17" fmla="*/ 1680 w 1680"/>
              <a:gd name="T18" fmla="*/ 1776 h 1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1776">
                <a:moveTo>
                  <a:pt x="0" y="1776"/>
                </a:moveTo>
                <a:cubicBezTo>
                  <a:pt x="96" y="1500"/>
                  <a:pt x="192" y="1224"/>
                  <a:pt x="288" y="1008"/>
                </a:cubicBezTo>
                <a:cubicBezTo>
                  <a:pt x="384" y="792"/>
                  <a:pt x="456" y="632"/>
                  <a:pt x="576" y="480"/>
                </a:cubicBezTo>
                <a:cubicBezTo>
                  <a:pt x="696" y="328"/>
                  <a:pt x="824" y="176"/>
                  <a:pt x="1008" y="96"/>
                </a:cubicBezTo>
                <a:cubicBezTo>
                  <a:pt x="1192" y="16"/>
                  <a:pt x="1568" y="16"/>
                  <a:pt x="168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Freeform 31"/>
          <p:cNvSpPr>
            <a:spLocks/>
          </p:cNvSpPr>
          <p:nvPr/>
        </p:nvSpPr>
        <p:spPr bwMode="auto">
          <a:xfrm>
            <a:off x="5562600" y="2667000"/>
            <a:ext cx="2590800" cy="2743200"/>
          </a:xfrm>
          <a:custGeom>
            <a:avLst/>
            <a:gdLst>
              <a:gd name="T0" fmla="*/ 0 w 1632"/>
              <a:gd name="T1" fmla="*/ 2147483647 h 1728"/>
              <a:gd name="T2" fmla="*/ 2147483647 w 1632"/>
              <a:gd name="T3" fmla="*/ 2147483647 h 1728"/>
              <a:gd name="T4" fmla="*/ 2147483647 w 1632"/>
              <a:gd name="T5" fmla="*/ 2147483647 h 1728"/>
              <a:gd name="T6" fmla="*/ 2147483647 w 1632"/>
              <a:gd name="T7" fmla="*/ 2147483647 h 1728"/>
              <a:gd name="T8" fmla="*/ 2147483647 w 1632"/>
              <a:gd name="T9" fmla="*/ 0 h 1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1728"/>
              <a:gd name="T17" fmla="*/ 1632 w 1632"/>
              <a:gd name="T18" fmla="*/ 1728 h 1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1728">
                <a:moveTo>
                  <a:pt x="0" y="1728"/>
                </a:moveTo>
                <a:cubicBezTo>
                  <a:pt x="136" y="1512"/>
                  <a:pt x="272" y="1296"/>
                  <a:pt x="384" y="1104"/>
                </a:cubicBezTo>
                <a:cubicBezTo>
                  <a:pt x="496" y="912"/>
                  <a:pt x="560" y="736"/>
                  <a:pt x="672" y="576"/>
                </a:cubicBezTo>
                <a:cubicBezTo>
                  <a:pt x="784" y="416"/>
                  <a:pt x="896" y="240"/>
                  <a:pt x="1056" y="144"/>
                </a:cubicBezTo>
                <a:cubicBezTo>
                  <a:pt x="1216" y="48"/>
                  <a:pt x="1424" y="24"/>
                  <a:pt x="1632" y="0"/>
                </a:cubicBezTo>
              </a:path>
            </a:pathLst>
          </a:custGeom>
          <a:noFill/>
          <a:ln w="254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Text Box 32"/>
          <p:cNvSpPr txBox="1">
            <a:spLocks noChangeArrowheads="1"/>
          </p:cNvSpPr>
          <p:nvPr/>
        </p:nvSpPr>
        <p:spPr bwMode="auto">
          <a:xfrm>
            <a:off x="5410200" y="15240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Hb-O</a:t>
            </a:r>
            <a:r>
              <a:rPr lang="en-US" sz="2000" baseline="-25000"/>
              <a:t>2</a:t>
            </a:r>
            <a:r>
              <a:rPr lang="en-US" sz="2000"/>
              <a:t> Dissociation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15963"/>
            <a:ext cx="89916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/>
              <a:t>Variable Clinical Presentation of Hemolytic Anemia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/>
              <a:t>Pallor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/>
              <a:t>Aplastic crisis as a special case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/>
              <a:t>Icterus, jaundice</a:t>
            </a:r>
          </a:p>
          <a:p>
            <a:pPr lvl="1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/>
              <a:t>As anemia becomes very severe, often less </a:t>
            </a:r>
            <a:r>
              <a:rPr smtClean="0"/>
              <a:t>icterus because less bilirubin per amount of time</a:t>
            </a:r>
            <a:endParaRPr/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/>
              <a:t>Fatigue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/>
              <a:t>Splenomegaly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/>
              <a:t>Gallstones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dirty="0" smtClean="0"/>
              <a:t>Dark urine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3058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 Narrow" pitchFamily="34" charset="0"/>
              </a:rPr>
              <a:t>Extravascular vs Intravascular Hemolysis</a:t>
            </a:r>
          </a:p>
        </p:txBody>
      </p:sp>
      <p:graphicFrame>
        <p:nvGraphicFramePr>
          <p:cNvPr id="28742" name="Group 7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6397039"/>
              </p:ext>
            </p:extLst>
          </p:nvPr>
        </p:nvGraphicFramePr>
        <p:xfrm>
          <a:off x="304800" y="1030652"/>
          <a:ext cx="8001001" cy="4989148"/>
        </p:xfrm>
        <a:graphic>
          <a:graphicData uri="http://schemas.openxmlformats.org/drawingml/2006/table">
            <a:tbl>
              <a:tblPr/>
              <a:tblGrid>
                <a:gridCol w="2643188"/>
                <a:gridCol w="2500313"/>
                <a:gridCol w="2857500"/>
              </a:tblGrid>
              <a:tr h="592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Intravascular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Extravascular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Location of RBC Clearance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Inside vessels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In spleen and/or liver (RES)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Antibody Type (if immune)*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IgM (occ. IgG)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IgGs which don’t fix complement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Mechanism of Hemolysis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Complement or shear  mediated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Macrophages digest RBCs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Lab Findings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Hgbin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emia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&amp;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Hgbin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uria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,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 3" pitchFamily="18" charset="2"/>
                        </a:rPr>
                        <a:t>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LDH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Haptoglobin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 3" pitchFamily="18" charset="2"/>
                        </a:rPr>
                        <a:t>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 3" pitchFamily="18" charset="2"/>
                        </a:rPr>
                        <a:t>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Bilirubin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 3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 3" pitchFamily="18" charset="2"/>
                        </a:rPr>
                        <a:t>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LDH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 3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Haptoglobin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 3" pitchFamily="18" charset="2"/>
                        </a:rPr>
                        <a:t>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Example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PCH*, PNH, valves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Warm AIHA*, HDN*, 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5" name="TextBox 3"/>
          <p:cNvSpPr txBox="1">
            <a:spLocks noChangeArrowheads="1"/>
          </p:cNvSpPr>
          <p:nvPr/>
        </p:nvSpPr>
        <p:spPr bwMode="auto">
          <a:xfrm>
            <a:off x="304800" y="6172200"/>
            <a:ext cx="300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 In autoimmune hemolysis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Red Cell Inclusions</a:t>
            </a:r>
          </a:p>
        </p:txBody>
      </p:sp>
      <p:graphicFrame>
        <p:nvGraphicFramePr>
          <p:cNvPr id="46111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66080554"/>
              </p:ext>
            </p:extLst>
          </p:nvPr>
        </p:nvGraphicFramePr>
        <p:xfrm>
          <a:off x="381000" y="1219200"/>
          <a:ext cx="8229600" cy="4754880"/>
        </p:xfrm>
        <a:graphic>
          <a:graphicData uri="http://schemas.openxmlformats.org/drawingml/2006/table">
            <a:tbl>
              <a:tblPr/>
              <a:tblGrid>
                <a:gridCol w="3276600"/>
                <a:gridCol w="49530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Heinz bodies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Denatured hemoglobin – requires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supravital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stain; evidence of oxidative damage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Howell-Jolly bodies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Nuclear remnants seen on ordinary Wright stain – splenectomy and/or ineffective erythropoiesis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Basophilic stippling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Residual RNA on polysomes – seen with impaired translation (thalassemias, lead, some enzymopathies)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Pappenheimer bodies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Iron inclusions seen on Wright stain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6303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Red Cell Membrane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Hereditary Spherocytosis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common cause of non-immune hemolytic anemia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Autosomal dominant transmission ~ 2/3 of total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 smtClean="0"/>
          </a:p>
          <a:p>
            <a:pPr lvl="1"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–"/>
              <a:defRPr/>
            </a:pPr>
            <a:r>
              <a:rPr dirty="0"/>
              <a:t>25-30% sporadic mutations without family history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Autosomal “recessive” cases often more severe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. Often possible to detect some abnormalities in at least one parent, other may be silent. 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Loss of membrane surface area relative to intracellular volume </a:t>
            </a:r>
            <a:r>
              <a:rPr lang="en-US" dirty="0" smtClean="0">
                <a:sym typeface="Wingdings 3" pitchFamily="18" charset="2"/>
              </a:rPr>
              <a:t> </a:t>
            </a:r>
            <a:r>
              <a:rPr lang="en-US" dirty="0" smtClean="0"/>
              <a:t>spheres and decreased deformability. Membrane insufficiently tacked to cytoskeleton because of defects in </a:t>
            </a:r>
            <a:r>
              <a:rPr lang="en-US" b="1" i="1" dirty="0" smtClean="0"/>
              <a:t>vertical membrane interactions</a:t>
            </a:r>
            <a:r>
              <a:rPr lang="en-US" b="1" i="1" dirty="0" smtClean="0">
                <a:solidFill>
                  <a:srgbClr val="FF0000"/>
                </a:solidFill>
              </a:rPr>
              <a:t>*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defRPr/>
            </a:pPr>
            <a:r>
              <a:rPr lang="en-US" dirty="0" smtClean="0"/>
              <a:t>Abnormalities of spectrin and/or ankyrin, and less commonly Protein 4.2 or Band 3</a:t>
            </a:r>
            <a:r>
              <a:rPr lang="en-US" dirty="0">
                <a:solidFill>
                  <a:srgbClr val="FF0000"/>
                </a:solidFill>
              </a:rPr>
              <a:t>*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Ey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1242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Clinical Manifestations of HS</a:t>
            </a:r>
            <a:r>
              <a:rPr lang="en-US" smtClean="0">
                <a:solidFill>
                  <a:srgbClr val="FF0000"/>
                </a:solidFill>
              </a:rPr>
              <a:t>*</a:t>
            </a: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6172200" cy="46021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Hemolytic anemia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1800" dirty="0"/>
              <a:t>Degree of anemia varies with different mutations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1800" dirty="0"/>
              <a:t>At least 25% with compensated hemolysis and no anemia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Pallor, fatigue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Jaundice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1800" dirty="0"/>
              <a:t>Neonatal jaundice in first 24 hours of life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Exacerbation of anemia during newborn nadir is very common (&gt;7 days to 1-2 months)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Splenomegaly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Gallstones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Positive family history (not always!)</a:t>
            </a:r>
            <a:endParaRPr lang="en-US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/>
              <a:t>May present with </a:t>
            </a:r>
            <a:r>
              <a:rPr lang="en-US" sz="2000" i="1" dirty="0" smtClean="0"/>
              <a:t>parvovirus-associated aplasia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Post splenectomy  -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 smtClean="0"/>
              <a:t>sepsis risk definite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; - perhaps less after partial splenectomy             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 smtClean="0"/>
              <a:t>thrombosis risk suspected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sz="1600" dirty="0" smtClean="0"/>
              <a:t>Hemolysis ameliorated or eliminated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sz="1600" dirty="0" smtClean="0"/>
              <a:t>Gallstone risk reduced (reduced less after partial splenectomy)</a:t>
            </a:r>
            <a:endParaRPr lang="en-US" sz="16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600" dirty="0" smtClean="0"/>
          </a:p>
        </p:txBody>
      </p:sp>
      <p:pic>
        <p:nvPicPr>
          <p:cNvPr id="43013" name="Picture 5" descr="gallstones 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581400"/>
            <a:ext cx="1974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Laboratory Manifestations of HS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7"/>
            <a:ext cx="4953000" cy="46021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Spherocytes on peripheral blood smear (ideally surrounded by cells with central pallor)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Reticulocytosis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Increased incubated osmotic fragility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Negative DAT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Increased MCHC &gt; 36% due to relative cellular dehydration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Increased bilirubin, LDH (may be subtle)</a:t>
            </a:r>
          </a:p>
        </p:txBody>
      </p:sp>
      <p:pic>
        <p:nvPicPr>
          <p:cNvPr id="44036" name="Picture 4" descr="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00200"/>
            <a:ext cx="33528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9600"/>
            <a:ext cx="8229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dirty="0" smtClean="0"/>
              <a:t>(Incubated) Osmotic Fragility Testing</a:t>
            </a:r>
            <a:r>
              <a:rPr lang="en-US" sz="4000" dirty="0" smtClean="0">
                <a:solidFill>
                  <a:srgbClr val="FF0000"/>
                </a:solidFill>
              </a:rPr>
              <a:t>*</a:t>
            </a:r>
            <a:endParaRPr lang="en-US" sz="4000" dirty="0" smtClean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219200"/>
            <a:ext cx="4114800" cy="533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Red cells are incubated in varying concentrations of saline (0 – 0.9%)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“immediate” vs overnight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With </a:t>
            </a:r>
            <a:r>
              <a:rPr lang="en-US" sz="2400" dirty="0" smtClean="0">
                <a:latin typeface="Arial Narrow" pitchFamily="34" charset="0"/>
                <a:sym typeface="Symbol"/>
              </a:rPr>
              <a:t> salinity, </a:t>
            </a:r>
            <a:r>
              <a:rPr lang="en-US" sz="2400" dirty="0" smtClean="0">
                <a:latin typeface="Arial Narrow" pitchFamily="34" charset="0"/>
              </a:rPr>
              <a:t>cells take on water and lyse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 Narrow" pitchFamily="34" charset="0"/>
              </a:rPr>
              <a:t>Normal cells around 0.5%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 Narrow" pitchFamily="34" charset="0"/>
              </a:rPr>
              <a:t>HS cells at higher NaCl concentrations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Degree of hemolysis is detected by spectrophotometry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Fetal cells can be relatively resistant, so test is imperfectly reliable in neonates.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45060" name="Picture 6" descr="File0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2400"/>
            <a:ext cx="42862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File0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42465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838200" y="3276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Normal OF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609600" y="6324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Increased Sensitivity to Lysis in HS</a:t>
            </a:r>
          </a:p>
        </p:txBody>
      </p:sp>
      <p:sp>
        <p:nvSpPr>
          <p:cNvPr id="13" name="Oval 12"/>
          <p:cNvSpPr/>
          <p:nvPr/>
        </p:nvSpPr>
        <p:spPr>
          <a:xfrm>
            <a:off x="2514600" y="4038600"/>
            <a:ext cx="1066800" cy="22098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52800" y="2678668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itchFamily="34" charset="0"/>
                <a:sym typeface="Symbol"/>
              </a:rPr>
              <a:t>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  <a:sym typeface="Symbol"/>
              </a:rPr>
              <a:t>Normal saline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344" y="3135868"/>
            <a:ext cx="72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water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2209800"/>
            <a:ext cx="251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your speaker’s hospital, the lab  presents this curve as the mirror image from the prior slide. </a:t>
            </a:r>
          </a:p>
          <a:p>
            <a:endParaRPr lang="en-US" sz="2400" dirty="0" smtClean="0"/>
          </a:p>
          <a:p>
            <a:r>
              <a:rPr lang="en-US" sz="2400" dirty="0" smtClean="0"/>
              <a:t>Both ways leave a lot to be desired.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" y="2667000"/>
            <a:ext cx="582005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out, variability among labs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2833" y="3880128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itchFamily="34" charset="0"/>
                <a:sym typeface="Symbol"/>
              </a:rPr>
              <a:t>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  <a:sym typeface="Symbol"/>
              </a:rPr>
              <a:t>Normal saline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5277922"/>
            <a:ext cx="76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Water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47800"/>
            <a:ext cx="8534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/>
              <a:t>Disclosure Information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2590800"/>
            <a:ext cx="8534400" cy="353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Ellis J. Neufeld MD, PhD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Research Funding: 	</a:t>
            </a:r>
            <a:r>
              <a:rPr lang="en-US" altLang="en-US" dirty="0" err="1" smtClean="0"/>
              <a:t>Agios</a:t>
            </a:r>
            <a:r>
              <a:rPr lang="en-US" altLang="en-US" dirty="0" smtClean="0"/>
              <a:t> Pharmaceuticals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Advisory Board: 		</a:t>
            </a:r>
            <a:r>
              <a:rPr lang="en-US" altLang="en-US" dirty="0" err="1" smtClean="0"/>
              <a:t>Agios</a:t>
            </a:r>
            <a:r>
              <a:rPr lang="en-US" altLang="en-US" dirty="0" smtClean="0"/>
              <a:t> Pharmaceuticals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11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Hereditary Elliptocytosis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4582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 with elliptical, cigar-shaped RBCs (&gt;25%)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Most asymptomatic (e.g. non-hemolytic)</a:t>
            </a:r>
            <a:r>
              <a:rPr lang="en-US" sz="2400" dirty="0" smtClean="0">
                <a:solidFill>
                  <a:srgbClr val="FF0000"/>
                </a:solidFill>
              </a:rPr>
              <a:t> *</a:t>
            </a:r>
            <a:r>
              <a:rPr lang="en-US" sz="2400" dirty="0" smtClean="0"/>
              <a:t>, but some have significant hemolytic anemia, esp. with a second “silent” allele.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Most common cause is abnormal spectrin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 </a:t>
            </a:r>
            <a:r>
              <a:rPr lang="en-US" sz="2400" dirty="0" err="1" smtClean="0"/>
              <a:t>heterodimer</a:t>
            </a:r>
            <a:r>
              <a:rPr lang="en-US" sz="2400" dirty="0" smtClean="0"/>
              <a:t> association (</a:t>
            </a:r>
            <a:r>
              <a:rPr lang="en-US" sz="2400" b="1" i="1" dirty="0" err="1" smtClean="0"/>
              <a:t>cytoskeletal</a:t>
            </a:r>
            <a:r>
              <a:rPr lang="en-US" sz="2400" b="1" i="1" dirty="0" smtClean="0"/>
              <a:t> lateral </a:t>
            </a:r>
            <a:r>
              <a:rPr lang="en-US" sz="2400" dirty="0" smtClean="0"/>
              <a:t>interactions)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Inherited in autosomal dominant pattern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, but significant clinical variability, even within the same kindred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Southeast Asian </a:t>
            </a:r>
            <a:r>
              <a:rPr lang="en-US" sz="2400" dirty="0" err="1" smtClean="0"/>
              <a:t>Ovalocytosis</a:t>
            </a:r>
            <a:r>
              <a:rPr lang="en-US" sz="2400" dirty="0" smtClean="0"/>
              <a:t> (SAO) is a variant with rigid, </a:t>
            </a:r>
            <a:r>
              <a:rPr lang="en-US" sz="2400" dirty="0" err="1" smtClean="0"/>
              <a:t>hyperstable</a:t>
            </a:r>
            <a:r>
              <a:rPr lang="en-US" sz="2400" dirty="0" smtClean="0"/>
              <a:t> cells, caused by mutation in Band 3; confers some malaria protection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Splenectomy ameliorates anemia in HE severe cases, but does not change cell shape.</a:t>
            </a:r>
            <a:r>
              <a:rPr lang="en-US" sz="2400" dirty="0" smtClean="0">
                <a:solidFill>
                  <a:srgbClr val="FF0000"/>
                </a:solidFill>
              </a:rPr>
              <a:t> *</a:t>
            </a:r>
            <a:r>
              <a:rPr lang="en-US" sz="24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Hereditary Pyropoikilocytosis (HPP)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Rare cause of severe hemolytic anemia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Smear with bizarre RBC shapes similar to findings after thermal burn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MCV 55 – 74 fL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Strong </a:t>
            </a:r>
            <a:r>
              <a:rPr lang="en-US" sz="2400" dirty="0" smtClean="0"/>
              <a:t>association</a:t>
            </a:r>
            <a:r>
              <a:rPr lang="en-US" sz="2800" dirty="0" smtClean="0"/>
              <a:t> with HE ~ 1/3 have family members with HE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Many HPP pts have severe hemolysis in childhood, then typical HE later in life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Spectrin abnormality is most common membrane abnormality – e.g. severe, recessive/compound heterozygous hereditary elliptocytosis is the most common kind of HPP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Hereditary Stomatocytosis Syndromes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036637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RBCs with “mouth-shaped” (stoma) area of central pallor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Associated with </a:t>
            </a:r>
            <a:r>
              <a:rPr lang="en-US" sz="2400" i="1" dirty="0" smtClean="0"/>
              <a:t>altered red cell cation permeability </a:t>
            </a:r>
            <a:r>
              <a:rPr lang="en-US" sz="2400" dirty="0" smtClean="0"/>
              <a:t>leading to changes in volume.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Hydrocytosis (overhydrated cells)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000" dirty="0"/>
              <a:t>Increased MCV, decreased MCHC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Xerocytosis (dehydrated cells)</a:t>
            </a:r>
            <a:r>
              <a:rPr lang="en-US" sz="2400" dirty="0" smtClean="0">
                <a:solidFill>
                  <a:srgbClr val="FF0000"/>
                </a:solidFill>
              </a:rPr>
              <a:t> *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000" dirty="0"/>
              <a:t>Increased MCHC, MCV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000" dirty="0"/>
              <a:t>Contracted, </a:t>
            </a:r>
            <a:r>
              <a:rPr sz="2000" dirty="0" err="1"/>
              <a:t>spiculated</a:t>
            </a:r>
            <a:r>
              <a:rPr sz="2000" dirty="0"/>
              <a:t> cells on </a:t>
            </a:r>
            <a:r>
              <a:rPr sz="2000" dirty="0" smtClean="0"/>
              <a:t>smear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/>
              <a:t>Laboratory diagnosis by assessing cation leak overnight</a:t>
            </a:r>
            <a:endParaRPr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Marked increased risk of thrombosis after splenectomy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Differential diagnosis of </a:t>
            </a:r>
            <a:r>
              <a:rPr lang="en-US" sz="2400" dirty="0" err="1" smtClean="0"/>
              <a:t>stomatocytes</a:t>
            </a:r>
            <a:r>
              <a:rPr lang="en-US" sz="2400" dirty="0" smtClean="0"/>
              <a:t>: acute ethanol intoxication, liver disease, Rh null disease, Tangier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cell morphologies </a:t>
            </a:r>
            <a:endParaRPr lang="en-US" dirty="0"/>
          </a:p>
        </p:txBody>
      </p:sp>
      <p:pic>
        <p:nvPicPr>
          <p:cNvPr id="4" name="Picture 3" descr="acanthocyt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00600" y="1752600"/>
            <a:ext cx="4267200" cy="3200400"/>
          </a:xfrm>
          <a:prstGeom prst="rect">
            <a:avLst/>
          </a:prstGeom>
        </p:spPr>
      </p:pic>
      <p:pic>
        <p:nvPicPr>
          <p:cNvPr id="5" name="Picture 4" descr="HPP- elliptocytosis ad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7422" y="1753778"/>
            <a:ext cx="4330753" cy="3261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Symptomatic elliptocytosis/HPP in an adult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acanthocytosis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159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Rh Null Phenotype – rare!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Absent or markedly reduced Rh expression on RBCs (</a:t>
            </a:r>
            <a:r>
              <a:rPr lang="en-US" dirty="0" smtClean="0">
                <a:solidFill>
                  <a:srgbClr val="00B050"/>
                </a:solidFill>
              </a:rPr>
              <a:t>n.b. not the same as Rh-)</a:t>
            </a:r>
            <a:endParaRPr lang="en-US" dirty="0" smtClean="0"/>
          </a:p>
          <a:p>
            <a:pPr eaLnBrk="1" hangingPunct="1"/>
            <a:r>
              <a:rPr lang="en-US" dirty="0" smtClean="0"/>
              <a:t>Associated with mild to moderate, compensated hemolytic anemia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 smtClean="0"/>
          </a:p>
          <a:p>
            <a:pPr eaLnBrk="1" hangingPunct="1"/>
            <a:r>
              <a:rPr lang="en-US" dirty="0" smtClean="0"/>
              <a:t>Stomatocytes on peripheral smear may be related to altered RBC permeability to K</a:t>
            </a:r>
            <a:r>
              <a:rPr lang="en-US" baseline="30000" dirty="0" smtClean="0"/>
              <a:t>+</a:t>
            </a:r>
          </a:p>
          <a:p>
            <a:pPr eaLnBrk="1" hangingPunct="1"/>
            <a:r>
              <a:rPr lang="en-US" dirty="0" smtClean="0"/>
              <a:t>HbF levels often elevated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731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Red Cell Enzyme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RBC Enzyme Disorders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RBC enzymes are important for: </a:t>
            </a:r>
          </a:p>
          <a:p>
            <a:pPr lvl="1" eaLnBrk="1" hangingPunct="1">
              <a:buFont typeface="Arial" charset="0"/>
              <a:buChar char="•"/>
            </a:pPr>
            <a:r>
              <a:rPr sz="2400"/>
              <a:t>Energy production through glycolysis and the pentose phosphate shunt</a:t>
            </a:r>
          </a:p>
          <a:p>
            <a:pPr lvl="1" eaLnBrk="1" hangingPunct="1">
              <a:buFont typeface="Arial" charset="0"/>
              <a:buChar char="•"/>
            </a:pPr>
            <a:r>
              <a:rPr sz="2400"/>
              <a:t>Maintaining cation gradient</a:t>
            </a:r>
          </a:p>
          <a:p>
            <a:pPr lvl="1" eaLnBrk="1" hangingPunct="1">
              <a:buFont typeface="Arial" charset="0"/>
              <a:buChar char="•"/>
            </a:pPr>
            <a:r>
              <a:rPr sz="2400"/>
              <a:t>Protecting from oxidative damage</a:t>
            </a:r>
          </a:p>
          <a:p>
            <a:pPr lvl="1" eaLnBrk="1" hangingPunct="1">
              <a:buFont typeface="Arial" charset="0"/>
              <a:buChar char="•"/>
            </a:pPr>
            <a:r>
              <a:rPr sz="2400"/>
              <a:t>Production of 2,3 DPG</a:t>
            </a:r>
          </a:p>
          <a:p>
            <a:pPr lvl="1" eaLnBrk="1" hangingPunct="1">
              <a:buFont typeface="Arial" charset="0"/>
              <a:buChar char="•"/>
            </a:pPr>
            <a:r>
              <a:rPr sz="2400"/>
              <a:t>Maintenance of ferrous 2+ heme iron</a:t>
            </a:r>
          </a:p>
          <a:p>
            <a:pPr lvl="1" eaLnBrk="1" hangingPunct="1">
              <a:buFont typeface="Arial" charset="0"/>
              <a:buChar char="•"/>
            </a:pPr>
            <a:r>
              <a:rPr sz="2400"/>
              <a:t>Nucleotide salvage</a:t>
            </a:r>
          </a:p>
          <a:p>
            <a:pPr eaLnBrk="1" hangingPunct="1"/>
            <a:r>
              <a:rPr lang="en-US" sz="2800" dirty="0" smtClean="0"/>
              <a:t>Abnormalities result in diverse phenotypes, both hematologic and non-hematologic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82562"/>
            <a:ext cx="8534400" cy="808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Pentose phosphate pathway defect: G6PD Deficiency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84237"/>
            <a:ext cx="8534400" cy="4602163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Most common red cell enzymopathy &gt;&gt;10</a:t>
            </a:r>
            <a:r>
              <a:rPr lang="en-US" sz="2100" baseline="30000" dirty="0" smtClean="0"/>
              <a:t>8 </a:t>
            </a:r>
            <a:r>
              <a:rPr lang="en-US" sz="2100" dirty="0" smtClean="0"/>
              <a:t> humans affected</a:t>
            </a:r>
            <a:endParaRPr lang="en-US" sz="2100" baseline="30000" dirty="0" smtClean="0"/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 X linked inheritance</a:t>
            </a:r>
            <a:r>
              <a:rPr lang="en-US" sz="2100" dirty="0" smtClean="0">
                <a:solidFill>
                  <a:srgbClr val="FF0000"/>
                </a:solidFill>
              </a:rPr>
              <a:t>*</a:t>
            </a:r>
            <a:r>
              <a:rPr lang="en-US" sz="2100" dirty="0" smtClean="0"/>
              <a:t>. Most common variant in persons of African descent (A-) is subtly unstable</a:t>
            </a:r>
            <a:r>
              <a:rPr lang="en-US" sz="2100" dirty="0" smtClean="0">
                <a:solidFill>
                  <a:srgbClr val="FF0000"/>
                </a:solidFill>
              </a:rPr>
              <a:t>*</a:t>
            </a:r>
            <a:r>
              <a:rPr lang="en-US" sz="2100" dirty="0" smtClean="0"/>
              <a:t>. </a:t>
            </a:r>
            <a:r>
              <a:rPr lang="en-US" sz="2100" i="1" dirty="0" smtClean="0"/>
              <a:t>New cells have sufficient enzyme for most stress</a:t>
            </a:r>
            <a:r>
              <a:rPr lang="en-US" sz="2100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More severe in Mediterranean and Chinese forms.  </a:t>
            </a:r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Decreased production of NADPH: inability to maintain reduced glutathione levels </a:t>
            </a:r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Hemolysis occurs in response to oxidative stresses</a:t>
            </a:r>
            <a:r>
              <a:rPr lang="en-US" sz="2100" dirty="0" smtClean="0">
                <a:solidFill>
                  <a:srgbClr val="FF0000"/>
                </a:solidFill>
              </a:rPr>
              <a:t>*</a:t>
            </a:r>
            <a:r>
              <a:rPr lang="en-US" sz="2100" dirty="0" smtClean="0"/>
              <a:t> such as infections, drugs, fava beans (“favism”), naphthalene (moth balls) </a:t>
            </a:r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Anemia may be low grade and chronic (CNSHA) or acute after exposure to oxidant</a:t>
            </a:r>
            <a:r>
              <a:rPr lang="en-US" sz="2100" dirty="0" smtClean="0">
                <a:solidFill>
                  <a:srgbClr val="FF0000"/>
                </a:solidFill>
              </a:rPr>
              <a:t>*</a:t>
            </a:r>
            <a:endParaRPr lang="en-US" sz="2100" dirty="0" smtClean="0"/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Denatured hemoglobin seen as Heinz bodies on blood smear; also with “blister cells” on smear</a:t>
            </a:r>
            <a:r>
              <a:rPr lang="en-US" sz="2100" dirty="0" smtClean="0">
                <a:solidFill>
                  <a:srgbClr val="FF0000"/>
                </a:solidFill>
              </a:rPr>
              <a:t>*</a:t>
            </a:r>
            <a:endParaRPr lang="en-US" sz="2100" dirty="0" smtClean="0"/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Reticulocytes have 5X higher G6PD: assay </a:t>
            </a:r>
            <a:r>
              <a:rPr lang="en-US" sz="2100" u="sng" dirty="0" smtClean="0"/>
              <a:t>after</a:t>
            </a:r>
            <a:r>
              <a:rPr lang="en-US" sz="2100" dirty="0" smtClean="0"/>
              <a:t> resolution of hemolytic crisis</a:t>
            </a:r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Frequent cause of intermittent jaundice</a:t>
            </a:r>
            <a:r>
              <a:rPr lang="en-US" sz="2100" dirty="0" smtClean="0">
                <a:solidFill>
                  <a:srgbClr val="FF0000"/>
                </a:solidFill>
              </a:rPr>
              <a:t>*. </a:t>
            </a:r>
            <a:endParaRPr lang="en-US" sz="2100" dirty="0" smtClean="0"/>
          </a:p>
          <a:p>
            <a:pPr eaLnBrk="1" fontAlgn="auto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Pyruvate Kinase Deficiency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534400" cy="4953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Clinical features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as would be expected for congenital hemolytic anemia.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Reduction in ATP production, with loss of membrane stability, water loss, cell shrinkage, and hemolysis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, but smear can be bland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defRPr/>
            </a:pPr>
            <a:r>
              <a:rPr lang="en-US" dirty="0" smtClean="0"/>
              <a:t>Autosomal recessive inheritance.</a:t>
            </a:r>
            <a:r>
              <a:rPr lang="en-US" dirty="0">
                <a:solidFill>
                  <a:srgbClr val="FF0000"/>
                </a:solidFill>
              </a:rPr>
              <a:t> *</a:t>
            </a:r>
            <a:r>
              <a:rPr lang="en-US" dirty="0" smtClean="0"/>
              <a:t> Virtually every patient is compound heterozygote or has partial enzyme activity if homozygous.</a:t>
            </a:r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Common among the Amish. 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Increased shunting through Rapaport-Luebering shunt resulting in increased 2,3 DPG production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increased 2,3 DPG facilitates O</a:t>
            </a:r>
            <a:r>
              <a:rPr lang="en-US" baseline="-25000" dirty="0" smtClean="0"/>
              <a:t>2</a:t>
            </a:r>
            <a:r>
              <a:rPr lang="en-US" dirty="0" smtClean="0"/>
              <a:t> release from hemoglobin to the tissues and partially compensates for anemia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Unlike HS and some other hemolytic states, reticulocytosis can be markedly pronounced after splenectomy</a:t>
            </a:r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with moderate amelioration of anemia; risk of gallstones persist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Retics have more mitochondria which aids survival post splenectomy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Transfusion-dependence is not rare in PK deficiency. Splenectomy may improve both un-transfused and transfused hemoglobin. </a:t>
            </a:r>
          </a:p>
          <a:p>
            <a:pPr eaLnBrk="1" fontAlgn="auto" hangingPunct="1">
              <a:lnSpc>
                <a:spcPct val="9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Laboratory confirmation may require testing with substrates at low (non-saturating) concentrations (“Km mutants), or nowadays, sequencing.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PK Deficiency Peripheral Blood Smear</a:t>
            </a:r>
          </a:p>
        </p:txBody>
      </p:sp>
      <p:pic>
        <p:nvPicPr>
          <p:cNvPr id="54275" name="Picture 6" descr="pK Def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84300"/>
            <a:ext cx="3581400" cy="53975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4276" name="Picture 7" descr="PK D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35575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0207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Hemolytic Anemia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981200"/>
            <a:ext cx="876300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Increased </a:t>
            </a:r>
            <a:r>
              <a:rPr lang="en-US" i="1" dirty="0" smtClean="0"/>
              <a:t>destruction </a:t>
            </a:r>
            <a:r>
              <a:rPr lang="en-US" dirty="0" smtClean="0"/>
              <a:t>of erythrocytes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Compensatory increase in erythrocyte production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Etiology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Membrane disorders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“Inside job”:  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E.g. enzymopathies, hemoglobinopathies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“Outside job:”   extrinsic factors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dirty="0" smtClean="0"/>
              <a:t>Antibodies, Toxins, Mechanical Destruction, Hypersplenism, DIC, TTP, and other micro- and macro vascular anemia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Other Enzymopathies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Triose Phosphate Isomerase (TPI) Deficiency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A rare autosomal recessive </a:t>
            </a:r>
            <a:r>
              <a:rPr sz="2000" dirty="0" err="1"/>
              <a:t>enzymopathy</a:t>
            </a:r>
            <a:endParaRPr sz="2000" dirty="0"/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Associated with </a:t>
            </a:r>
            <a:r>
              <a:rPr sz="2000" i="1" dirty="0"/>
              <a:t>progressive neuromuscular dysfunction</a:t>
            </a:r>
            <a:r>
              <a:rPr sz="2000" dirty="0">
                <a:solidFill>
                  <a:srgbClr val="FF0000"/>
                </a:solidFill>
              </a:rPr>
              <a:t>*</a:t>
            </a:r>
            <a:r>
              <a:rPr sz="2000" dirty="0"/>
              <a:t>, increased susceptibility to infection, and cardiomyopathy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Most patients die by 5-6 years of age</a:t>
            </a:r>
          </a:p>
          <a:p>
            <a:pPr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Phosphoglycerate Kinase (PGK) Deficiency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X linked disorder</a:t>
            </a:r>
            <a:r>
              <a:rPr sz="2000" dirty="0">
                <a:solidFill>
                  <a:srgbClr val="FF0000"/>
                </a:solidFill>
              </a:rPr>
              <a:t>*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May also have associated neurologic abnormalities or myopathy</a:t>
            </a:r>
          </a:p>
          <a:p>
            <a:pPr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Pyrimidine 5’-Nucleotidase Deficiency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Responsible for nucleotide salvage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Associated with basophilic stippling on peripheral </a:t>
            </a:r>
            <a:r>
              <a:rPr sz="2000" dirty="0" smtClean="0"/>
              <a:t>smear</a:t>
            </a:r>
            <a:r>
              <a:rPr sz="2000" dirty="0">
                <a:solidFill>
                  <a:srgbClr val="FF0000"/>
                </a:solidFill>
              </a:rPr>
              <a:t>*</a:t>
            </a:r>
            <a:endParaRPr sz="2000" dirty="0"/>
          </a:p>
          <a:p>
            <a:pPr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Aldolase A deficiency 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Combined hemolysis and myopathy. 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000" dirty="0"/>
              <a:t>Biochemical hallmark: elevated serum CK without concomitant elevation in aldolase.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493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Hemoglobin Disorders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2667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Most hemoglobinopathies covered by Dr. Quinn in his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159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Unstable Hemoglobins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Most are autosomal dominant mutations that alter the solubility of hemoglobin in the red cell</a:t>
            </a:r>
          </a:p>
          <a:p>
            <a:pPr lvl="1"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–"/>
              <a:defRPr/>
            </a:pPr>
            <a:r>
              <a:rPr sz="2400"/>
              <a:t>Most lead to alterations in tertiary or quaternary structure of hemoglobin</a:t>
            </a:r>
          </a:p>
          <a:p>
            <a:pPr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Heinz bodies present in RBCs with supravital stain and lead to extravascular hemolysis and ineffective erythropoiesis</a:t>
            </a:r>
          </a:p>
          <a:p>
            <a:pPr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May see abnormal “smeared” band on electrophoresis but severely unstable globins may not be found in peripheral blood. </a:t>
            </a:r>
          </a:p>
          <a:p>
            <a:pPr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Examples include:</a:t>
            </a:r>
          </a:p>
          <a:p>
            <a:pPr lvl="1"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–"/>
              <a:defRPr/>
            </a:pPr>
            <a:r>
              <a:rPr sz="2400"/>
              <a:t>Hb Zurich with increased affinity for CO</a:t>
            </a:r>
          </a:p>
          <a:p>
            <a:pPr lvl="1"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–"/>
              <a:defRPr/>
            </a:pPr>
            <a:r>
              <a:rPr sz="2400"/>
              <a:t>Hb K</a:t>
            </a:r>
            <a:r>
              <a:rPr sz="2400">
                <a:cs typeface="Tahoma" pitchFamily="34" charset="0"/>
              </a:rPr>
              <a:t>ö</a:t>
            </a:r>
            <a:r>
              <a:rPr sz="2400"/>
              <a:t>ln </a:t>
            </a:r>
          </a:p>
          <a:p>
            <a:pPr lvl="1"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–"/>
              <a:defRPr/>
            </a:pPr>
            <a:r>
              <a:rPr sz="2400"/>
              <a:t>Hb </a:t>
            </a:r>
            <a:r>
              <a:rPr sz="2400">
                <a:latin typeface="Symbol" pitchFamily="18" charset="2"/>
              </a:rPr>
              <a:t>g</a:t>
            </a:r>
            <a:r>
              <a:rPr sz="2400"/>
              <a:t> Poole is an unstable gamma chain variant</a:t>
            </a:r>
            <a:r>
              <a:rPr sz="2400">
                <a:solidFill>
                  <a:srgbClr val="FF0000"/>
                </a:solidFill>
              </a:rPr>
              <a:t>*</a:t>
            </a:r>
          </a:p>
          <a:p>
            <a:pPr lvl="1" eaLnBrk="1" fontAlgn="auto" hangingPunct="1">
              <a:lnSpc>
                <a:spcPct val="80000"/>
              </a:lnSpc>
              <a:spcAft>
                <a:spcPts val="500"/>
              </a:spcAft>
              <a:buFont typeface="Arial" pitchFamily="34" charset="0"/>
              <a:buChar char="–"/>
              <a:defRPr/>
            </a:pPr>
            <a:r>
              <a:rPr sz="2400"/>
              <a:t>Hb Indianapolis – too unstable to find in peripheral blood.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Methemoglobinemia: pathophysiology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371600"/>
            <a:ext cx="8534400" cy="460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Normal heme group is in Fe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(ferrous) state which can combine with oxygen to form oxyhemoglobin</a:t>
            </a:r>
          </a:p>
          <a:p>
            <a:pPr eaLnBrk="1" hangingPunct="1"/>
            <a:r>
              <a:rPr lang="en-US" sz="2800" dirty="0" smtClean="0"/>
              <a:t>When Hgb is oxidized it becomes 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(ferric) heme or methemoglobin</a:t>
            </a:r>
          </a:p>
          <a:p>
            <a:pPr eaLnBrk="1" hangingPunct="1"/>
            <a:r>
              <a:rPr lang="en-US" sz="2800" dirty="0" smtClean="0"/>
              <a:t>The result of methemoglobinemia is increased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affinity and poor tissue oxygen delivery</a:t>
            </a:r>
          </a:p>
          <a:p>
            <a:pPr eaLnBrk="1" hangingPunct="1"/>
            <a:r>
              <a:rPr lang="en-US" sz="2800" dirty="0" smtClean="0"/>
              <a:t>Oxygen dissociation curve left shifted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Methemoglobinemia - Etiology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Acquired causes</a:t>
            </a:r>
          </a:p>
          <a:p>
            <a:pPr lvl="1" eaLnBrk="1" hangingPunct="1">
              <a:buFont typeface="Arial" charset="0"/>
              <a:buChar char="•"/>
            </a:pPr>
            <a:r>
              <a:t>Drugs such as lidocaine, pyridium, </a:t>
            </a:r>
          </a:p>
          <a:p>
            <a:pPr lvl="1" eaLnBrk="1" hangingPunct="1">
              <a:buFont typeface="Arial" charset="0"/>
              <a:buChar char="•"/>
            </a:pPr>
            <a:r>
              <a:t>Aniline dyes, other toxins, e.g</a:t>
            </a:r>
            <a:r>
              <a:rPr/>
              <a:t>. </a:t>
            </a:r>
            <a:r>
              <a:rPr smtClean="0"/>
              <a:t>bluing</a:t>
            </a:r>
            <a:r>
              <a:rPr>
                <a:solidFill>
                  <a:srgbClr val="FF0000"/>
                </a:solidFill>
              </a:rPr>
              <a:t> *</a:t>
            </a:r>
            <a:endParaRPr/>
          </a:p>
          <a:p>
            <a:pPr lvl="1" eaLnBrk="1" hangingPunct="1">
              <a:buFont typeface="Arial" charset="0"/>
              <a:buChar char="•"/>
            </a:pPr>
            <a:r>
              <a:t>Nitrates or nitrites (</a:t>
            </a:r>
            <a:r>
              <a:rPr/>
              <a:t>well </a:t>
            </a:r>
            <a:r>
              <a:rPr smtClean="0"/>
              <a:t>water</a:t>
            </a:r>
            <a:r>
              <a:rPr>
                <a:solidFill>
                  <a:srgbClr val="FF0000"/>
                </a:solidFill>
              </a:rPr>
              <a:t> *</a:t>
            </a:r>
            <a:r>
              <a:rPr smtClean="0"/>
              <a:t>, </a:t>
            </a:r>
            <a:r>
              <a:t>whippets)</a:t>
            </a:r>
          </a:p>
          <a:p>
            <a:pPr eaLnBrk="1" hangingPunct="1"/>
            <a:r>
              <a:rPr lang="en-US" dirty="0" smtClean="0"/>
              <a:t>Congenital causes</a:t>
            </a:r>
          </a:p>
          <a:p>
            <a:pPr lvl="1" eaLnBrk="1" hangingPunct="1">
              <a:buFont typeface="Arial" charset="0"/>
              <a:buChar char="•"/>
            </a:pPr>
            <a:r>
              <a:t>Hb M variants - </a:t>
            </a:r>
            <a:r>
              <a:rPr/>
              <a:t>AD </a:t>
            </a:r>
            <a:r>
              <a:rPr smtClean="0"/>
              <a:t>transmission; consider in cyanotic infants</a:t>
            </a:r>
            <a:r>
              <a:rPr>
                <a:solidFill>
                  <a:srgbClr val="FF0000"/>
                </a:solidFill>
              </a:rPr>
              <a:t> *</a:t>
            </a:r>
            <a:r>
              <a:rPr smtClean="0"/>
              <a:t> (with brown blood)</a:t>
            </a:r>
            <a:endParaRPr/>
          </a:p>
          <a:p>
            <a:pPr lvl="1" eaLnBrk="1" hangingPunct="1">
              <a:buFont typeface="Arial" charset="0"/>
              <a:buChar char="•"/>
            </a:pPr>
            <a:r>
              <a:t>NADH </a:t>
            </a:r>
            <a:r>
              <a:rPr/>
              <a:t>MetHb </a:t>
            </a:r>
            <a:r>
              <a:rPr smtClean="0"/>
              <a:t>Reductase</a:t>
            </a:r>
            <a:r>
              <a:rPr>
                <a:solidFill>
                  <a:srgbClr val="FF0000"/>
                </a:solidFill>
              </a:rPr>
              <a:t> *</a:t>
            </a:r>
            <a:r>
              <a:rPr smtClean="0"/>
              <a:t> </a:t>
            </a:r>
            <a:r>
              <a:t>Deficiency (Cytochrome b</a:t>
            </a:r>
            <a:r>
              <a:rPr baseline="-20000"/>
              <a:t>5</a:t>
            </a:r>
            <a:r>
              <a:t> reductase) – autosomal recessive.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Methemoglobinemia</a:t>
            </a:r>
            <a:r>
              <a:rPr lang="en-US" sz="4000" dirty="0" smtClean="0"/>
              <a:t> Clinical Presentation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295400"/>
            <a:ext cx="8534400" cy="460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Aft>
                <a:spcPts val="500"/>
              </a:spcAft>
            </a:pPr>
            <a:r>
              <a:rPr lang="en-US" sz="2800" dirty="0" smtClean="0"/>
              <a:t>Cyanosis with MetHb levels &gt; 10 - 15%</a:t>
            </a:r>
          </a:p>
          <a:p>
            <a:pPr lvl="1" eaLnBrk="1" hangingPunct="1">
              <a:lnSpc>
                <a:spcPct val="80000"/>
              </a:lnSpc>
              <a:spcAft>
                <a:spcPts val="500"/>
              </a:spcAft>
              <a:buFont typeface="Arial" charset="0"/>
              <a:buChar char="•"/>
            </a:pPr>
            <a:r>
              <a:rPr lang="en-US" sz="2400" dirty="0" smtClean="0"/>
              <a:t>May be “blue” before other symptoms occur</a:t>
            </a:r>
          </a:p>
          <a:p>
            <a:pPr lvl="1" eaLnBrk="1" hangingPunct="1">
              <a:lnSpc>
                <a:spcPct val="80000"/>
              </a:lnSpc>
              <a:spcAft>
                <a:spcPts val="500"/>
              </a:spcAft>
              <a:buFont typeface="Arial" charset="0"/>
              <a:buChar char="•"/>
            </a:pPr>
            <a:r>
              <a:rPr lang="en-US" sz="2400" dirty="0" smtClean="0"/>
              <a:t>Normal PaO</a:t>
            </a:r>
            <a:r>
              <a:rPr lang="en-US" sz="2400" baseline="-20000" dirty="0" smtClean="0"/>
              <a:t>2</a:t>
            </a:r>
            <a:r>
              <a:rPr lang="en-US" sz="2400" dirty="0" smtClean="0"/>
              <a:t>, but reduced O</a:t>
            </a:r>
            <a:r>
              <a:rPr lang="en-US" sz="2400" baseline="-20000" dirty="0" smtClean="0"/>
              <a:t>2</a:t>
            </a:r>
            <a:r>
              <a:rPr lang="en-US" sz="2400" dirty="0" smtClean="0"/>
              <a:t> sats by oximetry</a:t>
            </a:r>
          </a:p>
          <a:p>
            <a:pPr lvl="1" eaLnBrk="1" hangingPunct="1">
              <a:lnSpc>
                <a:spcPct val="80000"/>
              </a:lnSpc>
              <a:spcAft>
                <a:spcPts val="500"/>
              </a:spcAft>
              <a:buFont typeface="Arial" charset="0"/>
              <a:buChar char="•"/>
            </a:pPr>
            <a:r>
              <a:rPr lang="en-US" sz="2400" dirty="0" smtClean="0"/>
              <a:t>As MetHb levels increase &gt; 40-50%, cardiopulmonary and neurological symptoms develop</a:t>
            </a:r>
          </a:p>
          <a:p>
            <a:pPr lvl="1" eaLnBrk="1" hangingPunct="1">
              <a:lnSpc>
                <a:spcPct val="80000"/>
              </a:lnSpc>
              <a:spcAft>
                <a:spcPts val="500"/>
              </a:spcAft>
              <a:buFont typeface="Arial" charset="0"/>
              <a:buChar char="•"/>
            </a:pPr>
            <a:r>
              <a:rPr sz="2400" dirty="0" smtClean="0"/>
              <a:t>Infants particularly vulnerable </a:t>
            </a:r>
            <a:r>
              <a:rPr lang="en-US" sz="2400" dirty="0" smtClean="0"/>
              <a:t>–</a:t>
            </a:r>
            <a:r>
              <a:rPr sz="2400" dirty="0" smtClean="0"/>
              <a:t> "bluing" for diapers; diarrhea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500"/>
              </a:spcAft>
            </a:pPr>
            <a:r>
              <a:rPr lang="en-US" sz="2800" dirty="0" smtClean="0"/>
              <a:t>Classic chocolate brown color of blood </a:t>
            </a:r>
          </a:p>
          <a:p>
            <a:pPr lvl="1" eaLnBrk="1" hangingPunct="1">
              <a:lnSpc>
                <a:spcPct val="80000"/>
              </a:lnSpc>
              <a:spcAft>
                <a:spcPts val="500"/>
              </a:spcAft>
              <a:buFont typeface="Arial" charset="0"/>
              <a:buChar char="•"/>
            </a:pPr>
            <a:r>
              <a:rPr sz="2400" dirty="0"/>
              <a:t>Does not become red with oxygen exposure</a:t>
            </a:r>
          </a:p>
          <a:p>
            <a:pPr eaLnBrk="1" hangingPunct="1">
              <a:lnSpc>
                <a:spcPct val="80000"/>
              </a:lnSpc>
              <a:spcAft>
                <a:spcPts val="500"/>
              </a:spcAft>
            </a:pPr>
            <a:r>
              <a:rPr lang="en-US" sz="2800" dirty="0" smtClean="0"/>
              <a:t>Treatment:  Remove inciting agent, administer oxygen, methylene blue to increase reduction of MetHb</a:t>
            </a:r>
          </a:p>
          <a:p>
            <a:pPr eaLnBrk="1" hangingPunct="1">
              <a:lnSpc>
                <a:spcPct val="80000"/>
              </a:lnSpc>
              <a:spcAft>
                <a:spcPts val="500"/>
              </a:spcAft>
            </a:pPr>
            <a:r>
              <a:rPr lang="en-US" sz="2800" dirty="0" smtClean="0"/>
              <a:t>Methylene Blue </a:t>
            </a:r>
            <a:r>
              <a:rPr lang="en-US" sz="2800" u="sng" dirty="0" smtClean="0"/>
              <a:t>contraindicated</a:t>
            </a:r>
            <a:r>
              <a:rPr lang="en-US" sz="2800" dirty="0" smtClean="0"/>
              <a:t> with G6PD deficiency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spcAft>
                <a:spcPts val="500"/>
              </a:spcAft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Extrinsic and Acquired Causes of </a:t>
            </a:r>
            <a:br>
              <a:rPr lang="en-US" sz="4000" dirty="0" smtClean="0"/>
            </a:br>
            <a:r>
              <a:rPr lang="en-US" sz="4000" dirty="0" smtClean="0"/>
              <a:t>Hemolytic Anemia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722438"/>
            <a:ext cx="8534400" cy="460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Immune mediated hemolysis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Mechanical Destruction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400"/>
              <a:t>Microangiopathic Hemolytic Anemia (MAHA)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DIC, TTP, HUS: garroting of red cells on fibrin strands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400"/>
              <a:t>Drug Induced Hemolysis, e.g. alpha methyl dopa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400"/>
              <a:t>Thermal Burns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400"/>
              <a:t>Toxins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400"/>
              <a:t>Hypersplenism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Complement Mediated Destruction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400"/>
              <a:t>Paroxysmal Nocturnal Hemoglobinuria – a special case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Neonatal Alloimmune Hemolytic Anemia </a:t>
            </a:r>
            <a:br>
              <a:rPr lang="en-US" sz="3600" dirty="0" smtClean="0"/>
            </a:br>
            <a:r>
              <a:rPr lang="en-US" sz="3600" dirty="0" smtClean="0"/>
              <a:t>(Erythroblastosis Fetalis or HDN)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219200"/>
            <a:ext cx="8534400" cy="460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Transplacental passage of maternal alloantibody directed against fetal antigens, leading to hemolysis of fetal RBCs with clinical syndrome of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anemia, hyperbilirubinemia, risks of hydrops fetalis, kernicterus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smtClean="0">
                <a:solidFill>
                  <a:srgbClr val="FF0000"/>
                </a:solidFill>
              </a:rPr>
              <a:t>*</a:t>
            </a:r>
          </a:p>
          <a:p>
            <a:pPr lvl="1" eaLnBrk="1" hangingPunct="1">
              <a:lnSpc>
                <a:spcPct val="90000"/>
              </a:lnSpc>
            </a:pPr>
            <a:r>
              <a:rPr sz="2400" dirty="0" smtClean="0"/>
              <a:t>leading cause of kernicterus and key cause of cerebral palsy before 1950s 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May be due to Rh incompatibility (including Cc, Ee, ABO </a:t>
            </a:r>
            <a:r>
              <a:rPr lang="en-US" sz="2800" dirty="0" err="1" smtClean="0"/>
              <a:t>incompat</a:t>
            </a:r>
            <a:r>
              <a:rPr lang="en-US" sz="2800" dirty="0" smtClean="0"/>
              <a:t>., or other blood groups (Kell, Duffy,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Feto-maternal hemorrhage leads to maternal immune response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2400" dirty="0"/>
              <a:t>May occur spontaneously or following amniocentesis, trauma, abortions, external cephalic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Pearls</a:t>
            </a:r>
            <a:r>
              <a:rPr lang="en-US" dirty="0" smtClean="0">
                <a:solidFill>
                  <a:srgbClr val="FF0000"/>
                </a:solidFill>
              </a:rPr>
              <a:t> * </a:t>
            </a:r>
            <a:r>
              <a:rPr lang="en-US" dirty="0" smtClean="0"/>
              <a:t>of </a:t>
            </a:r>
            <a:r>
              <a:rPr lang="en-US" dirty="0" err="1" smtClean="0"/>
              <a:t>alloimmune</a:t>
            </a:r>
            <a:r>
              <a:rPr lang="en-US" dirty="0" smtClean="0"/>
              <a:t> 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ABO incompatibility </a:t>
            </a:r>
            <a:r>
              <a:rPr lang="en-US" sz="2100" i="1" dirty="0" smtClean="0"/>
              <a:t>decreases</a:t>
            </a:r>
            <a:r>
              <a:rPr lang="en-US" sz="2100" dirty="0" smtClean="0"/>
              <a:t> risk of primary Rh allosensitization – maybe due to rapid cell clearance?</a:t>
            </a:r>
          </a:p>
          <a:p>
            <a:r>
              <a:rPr lang="en-US" sz="2100" dirty="0" smtClean="0"/>
              <a:t>Sensitization by maternal fetal hemorrhage probably most common.  Outside resource-rich </a:t>
            </a:r>
            <a:r>
              <a:rPr lang="en-US" sz="2100" dirty="0" err="1" smtClean="0"/>
              <a:t>natinos</a:t>
            </a:r>
            <a:r>
              <a:rPr lang="en-US" sz="2100" dirty="0" smtClean="0"/>
              <a:t>, mismatched transfusions of girls/young women are a major cause. </a:t>
            </a:r>
          </a:p>
          <a:p>
            <a:r>
              <a:rPr lang="en-US" sz="2100" dirty="0" smtClean="0"/>
              <a:t> </a:t>
            </a:r>
            <a:r>
              <a:rPr lang="en-US" sz="2100" dirty="0" err="1" smtClean="0"/>
              <a:t>Kell</a:t>
            </a:r>
            <a:r>
              <a:rPr lang="en-US" sz="2100" dirty="0" smtClean="0"/>
              <a:t>, Rh cause severe HDN, as they are expressed early</a:t>
            </a:r>
            <a:r>
              <a:rPr lang="en-US" sz="2000" dirty="0" smtClean="0">
                <a:solidFill>
                  <a:srgbClr val="FF0000"/>
                </a:solidFill>
              </a:rPr>
              <a:t> *</a:t>
            </a:r>
            <a:r>
              <a:rPr lang="en-US" sz="2100" dirty="0" smtClean="0"/>
              <a:t> on fetal red cells.  Lewis antibodies never cause HDN, the antigens are not red cell intrinsic</a:t>
            </a:r>
            <a:r>
              <a:rPr lang="en-US" sz="2100" dirty="0" smtClean="0">
                <a:solidFill>
                  <a:srgbClr val="FF0000"/>
                </a:solidFill>
              </a:rPr>
              <a:t> *</a:t>
            </a:r>
            <a:r>
              <a:rPr lang="en-US" sz="2100" dirty="0" smtClean="0"/>
              <a:t>. </a:t>
            </a:r>
          </a:p>
          <a:p>
            <a:r>
              <a:rPr lang="en-US" sz="2100" dirty="0" smtClean="0"/>
              <a:t>Definitions of mild, moderate, severe hemolysis, indications for early exchange in extensive tables in N&amp;O. </a:t>
            </a:r>
          </a:p>
          <a:p>
            <a:r>
              <a:rPr lang="en-US" sz="2100" dirty="0" smtClean="0"/>
              <a:t>Consider </a:t>
            </a:r>
            <a:r>
              <a:rPr lang="en-US" sz="2100" dirty="0" err="1" smtClean="0"/>
              <a:t>alloimmune</a:t>
            </a:r>
            <a:r>
              <a:rPr lang="en-US" sz="2100" dirty="0" smtClean="0"/>
              <a:t> HDN to </a:t>
            </a:r>
            <a:r>
              <a:rPr lang="en-US" sz="2100" i="1" dirty="0" smtClean="0"/>
              <a:t>minor antigens </a:t>
            </a:r>
            <a:r>
              <a:rPr lang="en-US" sz="2100" dirty="0" smtClean="0"/>
              <a:t>in multiparous deliveries with +DAT and no ABO/Rh setup. 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58773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Rh Hemolytic Disease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" y="1447800"/>
            <a:ext cx="8534400" cy="460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Rh is the most immunogenic of blood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Hemolysis does not occur with first pregnancy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400"/>
              <a:t>Alloimmunization does occur with first pregnancy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Laboratory findings: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Infant’s Direct Antiglobulin Test (DAT) will be positive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Maternal antibody screen will be positive for a paternal antigen she lacks; sometimes with extremely high titers.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Smear with NRBCs, polychromasia, but not usually spherocytes (RBCs don’t exit spleen)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Prevention</a:t>
            </a:r>
            <a:r>
              <a:rPr lang="en-US" sz="2800" dirty="0" smtClean="0">
                <a:solidFill>
                  <a:srgbClr val="FF0000"/>
                </a:solidFill>
              </a:rPr>
              <a:t> * </a:t>
            </a:r>
            <a:r>
              <a:rPr lang="en-US" sz="2800" dirty="0" smtClean="0"/>
              <a:t>: RhIgG (Anti-D as RhoGam or WinRho) is given to Rh- mothers to prevent alloimmunization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400"/>
              <a:t>Given at 28 weeks, at delivery, and after any invasive procedure (amniocentesis, chorionic villus sampling, version)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Normal red cell physiology </a:t>
            </a:r>
            <a:br>
              <a:rPr lang="en-US" dirty="0" smtClean="0"/>
            </a:br>
            <a:r>
              <a:rPr lang="en-US" dirty="0" smtClean="0"/>
              <a:t>in 7 slides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Overall function</a:t>
            </a:r>
          </a:p>
          <a:p>
            <a:pPr eaLnBrk="1" hangingPunct="1"/>
            <a:r>
              <a:rPr lang="en-US" smtClean="0"/>
              <a:t>Structure</a:t>
            </a:r>
          </a:p>
          <a:p>
            <a:pPr lvl="1" eaLnBrk="1" hangingPunct="1">
              <a:buFont typeface="Arial" charset="0"/>
              <a:buChar char="•"/>
            </a:pPr>
            <a:r>
              <a:t>Membrane cytoskeleton</a:t>
            </a:r>
          </a:p>
          <a:p>
            <a:pPr eaLnBrk="1" hangingPunct="1"/>
            <a:r>
              <a:rPr lang="en-US" smtClean="0"/>
              <a:t>Metabolism</a:t>
            </a:r>
          </a:p>
          <a:p>
            <a:pPr lvl="1" eaLnBrk="1" hangingPunct="1">
              <a:buFont typeface="Arial" charset="0"/>
              <a:buChar char="•"/>
            </a:pPr>
            <a:r>
              <a:t>Glycolysis, pentose-phosphate shunt and 2,3 DPG</a:t>
            </a:r>
          </a:p>
          <a:p>
            <a:pPr eaLnBrk="1" hangingPunct="1"/>
            <a:r>
              <a:rPr lang="en-US" smtClean="0"/>
              <a:t>Hemoglobin function </a:t>
            </a:r>
          </a:p>
          <a:p>
            <a:pPr lvl="1" eaLnBrk="1" hangingPunct="1">
              <a:buFont typeface="Arial" charset="0"/>
              <a:buChar char="•"/>
            </a:pPr>
            <a:endParaRPr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Direct Antiglobulin Test</a:t>
            </a:r>
          </a:p>
        </p:txBody>
      </p:sp>
      <p:sp>
        <p:nvSpPr>
          <p:cNvPr id="64515" name="Oval 9"/>
          <p:cNvSpPr>
            <a:spLocks noChangeArrowheads="1"/>
          </p:cNvSpPr>
          <p:nvPr/>
        </p:nvSpPr>
        <p:spPr bwMode="auto">
          <a:xfrm>
            <a:off x="1066800" y="24860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16" name="Oval 10"/>
          <p:cNvSpPr>
            <a:spLocks noChangeArrowheads="1"/>
          </p:cNvSpPr>
          <p:nvPr/>
        </p:nvSpPr>
        <p:spPr bwMode="auto">
          <a:xfrm>
            <a:off x="2286000" y="21812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17" name="Oval 12"/>
          <p:cNvSpPr>
            <a:spLocks noChangeArrowheads="1"/>
          </p:cNvSpPr>
          <p:nvPr/>
        </p:nvSpPr>
        <p:spPr bwMode="auto">
          <a:xfrm>
            <a:off x="1219200" y="34004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18" name="Freeform 26"/>
          <p:cNvSpPr>
            <a:spLocks/>
          </p:cNvSpPr>
          <p:nvPr/>
        </p:nvSpPr>
        <p:spPr bwMode="auto">
          <a:xfrm>
            <a:off x="762000" y="2638425"/>
            <a:ext cx="533400" cy="3810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19" name="Freeform 27"/>
          <p:cNvSpPr>
            <a:spLocks/>
          </p:cNvSpPr>
          <p:nvPr/>
        </p:nvSpPr>
        <p:spPr bwMode="auto">
          <a:xfrm rot="8100000">
            <a:off x="2286000" y="1876425"/>
            <a:ext cx="533400" cy="446088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0" name="Freeform 28"/>
          <p:cNvSpPr>
            <a:spLocks/>
          </p:cNvSpPr>
          <p:nvPr/>
        </p:nvSpPr>
        <p:spPr bwMode="auto">
          <a:xfrm rot="10800000">
            <a:off x="1295400" y="2257425"/>
            <a:ext cx="533400" cy="4572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1" name="Freeform 29"/>
          <p:cNvSpPr>
            <a:spLocks/>
          </p:cNvSpPr>
          <p:nvPr/>
        </p:nvSpPr>
        <p:spPr bwMode="auto">
          <a:xfrm rot="-600000">
            <a:off x="1981200" y="2409825"/>
            <a:ext cx="533400" cy="3810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2" name="Freeform 30"/>
          <p:cNvSpPr>
            <a:spLocks/>
          </p:cNvSpPr>
          <p:nvPr/>
        </p:nvSpPr>
        <p:spPr bwMode="auto">
          <a:xfrm rot="10200000">
            <a:off x="1447800" y="3171825"/>
            <a:ext cx="533400" cy="3810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3" name="Freeform 31"/>
          <p:cNvSpPr>
            <a:spLocks/>
          </p:cNvSpPr>
          <p:nvPr/>
        </p:nvSpPr>
        <p:spPr bwMode="auto">
          <a:xfrm>
            <a:off x="914400" y="3552825"/>
            <a:ext cx="533400" cy="3810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4" name="Freeform 32"/>
          <p:cNvSpPr>
            <a:spLocks/>
          </p:cNvSpPr>
          <p:nvPr/>
        </p:nvSpPr>
        <p:spPr bwMode="auto">
          <a:xfrm rot="-6600000">
            <a:off x="1843088" y="2770188"/>
            <a:ext cx="685800" cy="6096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5" name="Freeform 33"/>
          <p:cNvSpPr>
            <a:spLocks/>
          </p:cNvSpPr>
          <p:nvPr/>
        </p:nvSpPr>
        <p:spPr bwMode="auto">
          <a:xfrm rot="-600000">
            <a:off x="1073150" y="2649538"/>
            <a:ext cx="838200" cy="5334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6" name="Oval 34"/>
          <p:cNvSpPr>
            <a:spLocks noChangeArrowheads="1"/>
          </p:cNvSpPr>
          <p:nvPr/>
        </p:nvSpPr>
        <p:spPr bwMode="auto">
          <a:xfrm>
            <a:off x="4191000" y="195262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7" name="Text Box 35"/>
          <p:cNvSpPr txBox="1">
            <a:spLocks noChangeArrowheads="1"/>
          </p:cNvSpPr>
          <p:nvPr/>
        </p:nvSpPr>
        <p:spPr bwMode="auto">
          <a:xfrm>
            <a:off x="4648200" y="20288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RBCs</a:t>
            </a:r>
          </a:p>
        </p:txBody>
      </p:sp>
      <p:sp>
        <p:nvSpPr>
          <p:cNvPr id="64528" name="Freeform 36"/>
          <p:cNvSpPr>
            <a:spLocks/>
          </p:cNvSpPr>
          <p:nvPr/>
        </p:nvSpPr>
        <p:spPr bwMode="auto">
          <a:xfrm rot="8100000">
            <a:off x="4191000" y="2638425"/>
            <a:ext cx="533400" cy="446088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9" name="Text Box 37"/>
          <p:cNvSpPr txBox="1">
            <a:spLocks noChangeArrowheads="1"/>
          </p:cNvSpPr>
          <p:nvPr/>
        </p:nvSpPr>
        <p:spPr bwMode="auto">
          <a:xfrm>
            <a:off x="4724400" y="25622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Antibodies on surface of RBCs</a:t>
            </a:r>
          </a:p>
        </p:txBody>
      </p:sp>
      <p:sp>
        <p:nvSpPr>
          <p:cNvPr id="64530" name="Freeform 38"/>
          <p:cNvSpPr>
            <a:spLocks/>
          </p:cNvSpPr>
          <p:nvPr/>
        </p:nvSpPr>
        <p:spPr bwMode="auto">
          <a:xfrm rot="-600000">
            <a:off x="4114800" y="3324225"/>
            <a:ext cx="838200" cy="5334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2147483647 h 288"/>
              <a:gd name="T4" fmla="*/ 0 w 336"/>
              <a:gd name="T5" fmla="*/ 2147483647 h 288"/>
              <a:gd name="T6" fmla="*/ 2147483647 w 336"/>
              <a:gd name="T7" fmla="*/ 2147483647 h 288"/>
              <a:gd name="T8" fmla="*/ 2147483647 w 33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288"/>
              <a:gd name="T17" fmla="*/ 336 w 33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288">
                <a:moveTo>
                  <a:pt x="192" y="0"/>
                </a:moveTo>
                <a:lnTo>
                  <a:pt x="192" y="192"/>
                </a:lnTo>
                <a:lnTo>
                  <a:pt x="0" y="288"/>
                </a:lnTo>
                <a:lnTo>
                  <a:pt x="192" y="192"/>
                </a:lnTo>
                <a:lnTo>
                  <a:pt x="336" y="192"/>
                </a:lnTo>
              </a:path>
            </a:pathLst>
          </a:custGeom>
          <a:noFill/>
          <a:ln w="254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31" name="Text Box 39"/>
          <p:cNvSpPr txBox="1">
            <a:spLocks noChangeArrowheads="1"/>
          </p:cNvSpPr>
          <p:nvPr/>
        </p:nvSpPr>
        <p:spPr bwMode="auto">
          <a:xfrm>
            <a:off x="5105400" y="3476625"/>
            <a:ext cx="2514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Anti human IgG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“Coombs reagent”</a:t>
            </a:r>
          </a:p>
        </p:txBody>
      </p:sp>
      <p:sp>
        <p:nvSpPr>
          <p:cNvPr id="64532" name="Text Box 40"/>
          <p:cNvSpPr txBox="1">
            <a:spLocks noChangeArrowheads="1"/>
          </p:cNvSpPr>
          <p:nvPr/>
        </p:nvSpPr>
        <p:spPr bwMode="auto">
          <a:xfrm>
            <a:off x="762000" y="4648200"/>
            <a:ext cx="6096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CCFF"/>
              </a:buClr>
              <a:buFont typeface="Wingdings" pitchFamily="2" charset="2"/>
              <a:buChar char="§"/>
            </a:pPr>
            <a:r>
              <a:rPr lang="en-US" sz="2400" dirty="0"/>
              <a:t>  </a:t>
            </a:r>
            <a:r>
              <a:rPr lang="en-US" sz="2800" dirty="0"/>
              <a:t>Detects antibodies present on the surface of RBCs in vivo</a:t>
            </a:r>
          </a:p>
          <a:p>
            <a:pPr>
              <a:spcBef>
                <a:spcPct val="50000"/>
              </a:spcBef>
              <a:buClr>
                <a:srgbClr val="66CCFF"/>
              </a:buClr>
              <a:buFont typeface="Wingdings" pitchFamily="2" charset="2"/>
              <a:buChar char="§"/>
            </a:pPr>
            <a:r>
              <a:rPr lang="en-US" sz="2800" dirty="0"/>
              <a:t>  Addition of anti human IgG leads to agglutination of RBCs in vitro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ABO Incompatibility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Isohemagglutinins are naturally occurring antibodies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400"/>
              <a:t>Typically IgM, but only IgG can cross placenta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Can occur in the first pregnancy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“ABO Set up” with Group O mom and Group A or B infant (20% of pregnancies, but only 2% affected by HDN)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 is usually positive (may be weak)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Peripheral smear with polychromasia, NRBCs, spherocytes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ABO antigens not expressed in early fetal RBCs, thus ABO HDN is not usually severe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2163"/>
            <a:ext cx="8534400" cy="808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Warm Reactive Autoimmune Hemolytic Anemia (AIHA)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2103438"/>
            <a:ext cx="8534400" cy="460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IgG mediated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Extravascular clearance primarily via the reticuloendothelial system (spleen)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May be idiopathic or associated with SLE, lymphoid malignancies, immunodeficiency</a:t>
            </a:r>
            <a:r>
              <a:rPr lang="en-US" sz="2800" dirty="0" smtClean="0">
                <a:solidFill>
                  <a:srgbClr val="FF0000"/>
                </a:solidFill>
              </a:rPr>
              <a:t> *</a:t>
            </a:r>
            <a:r>
              <a:rPr lang="en-US" sz="2800" dirty="0" smtClean="0"/>
              <a:t>, Evans syndrome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Antibodies usually against “common” antigens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DAT positive (IgG </a:t>
            </a:r>
            <a:r>
              <a:rPr lang="en-US" sz="2800" u="sng" dirty="0" smtClean="0"/>
              <a:t>+</a:t>
            </a:r>
            <a:r>
              <a:rPr lang="en-US" sz="2800" dirty="0" smtClean="0"/>
              <a:t> C3)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Treatment:  Steroids, splenectomy, other immunosuppressive drugs, </a:t>
            </a:r>
            <a:r>
              <a:rPr lang="en-US" sz="2800" u="sng" dirty="0" smtClean="0"/>
              <a:t>+</a:t>
            </a:r>
            <a:r>
              <a:rPr lang="en-US" sz="2800" dirty="0" smtClean="0"/>
              <a:t> IVIG, transfusion with </a:t>
            </a:r>
            <a:r>
              <a:rPr lang="en-US" sz="2800" i="1" dirty="0" smtClean="0"/>
              <a:t>least incompatible blood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aiha2h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536950" cy="5029200"/>
          </a:xfrm>
          <a:noFill/>
          <a:ln>
            <a:miter lim="800000"/>
            <a:headEnd/>
            <a:tailEnd/>
          </a:ln>
        </p:spPr>
      </p:pic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AIHA Peripheral Blood Smears</a:t>
            </a:r>
          </a:p>
        </p:txBody>
      </p:sp>
      <p:pic>
        <p:nvPicPr>
          <p:cNvPr id="67588" name="Picture 10" descr="aiha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429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921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Cold Agglutinin Disease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22438"/>
            <a:ext cx="8534400" cy="46021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IgM mediated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/>
              <a:t>IgM-RBC immune complex forms at 4</a:t>
            </a:r>
            <a:r>
              <a:rPr>
                <a:sym typeface="Symbol" pitchFamily="18" charset="2"/>
              </a:rPr>
              <a:t></a:t>
            </a:r>
            <a:r>
              <a:rPr/>
              <a:t>C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/>
              <a:t>Activates complement when warmed centrally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/>
              <a:t>Often react with </a:t>
            </a:r>
            <a:r>
              <a:rPr>
                <a:solidFill>
                  <a:srgbClr val="FF0000"/>
                </a:solidFill>
              </a:rPr>
              <a:t>I/i </a:t>
            </a:r>
            <a:r>
              <a:rPr/>
              <a:t>blood group </a:t>
            </a:r>
            <a:r>
              <a:rPr smtClean="0"/>
              <a:t>system</a:t>
            </a:r>
            <a:r>
              <a:rPr smtClean="0">
                <a:solidFill>
                  <a:srgbClr val="FF0000"/>
                </a:solidFill>
              </a:rPr>
              <a:t>*</a:t>
            </a:r>
            <a:endParaRPr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be associated with Mycoplasma, EBV</a:t>
            </a:r>
            <a:r>
              <a:rPr lang="en-US" dirty="0" smtClean="0">
                <a:solidFill>
                  <a:srgbClr val="FF0000"/>
                </a:solidFill>
              </a:rPr>
              <a:t> *</a:t>
            </a: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 + for C3, thus intravascular lysis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Treatment</a:t>
            </a:r>
            <a:r>
              <a:rPr lang="en-US" dirty="0" smtClean="0">
                <a:solidFill>
                  <a:srgbClr val="FF0000"/>
                </a:solidFill>
              </a:rPr>
              <a:t> *</a:t>
            </a:r>
            <a:r>
              <a:rPr lang="en-US" dirty="0" smtClean="0"/>
              <a:t>:  Keep patient warm, supportive therapy, plasmapheresis for severe disease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blood warmer! If hemolysis worsens with transfusion, consider tx washed cells to reduce amount of complement provided.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85800"/>
            <a:ext cx="83058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 Narrow" pitchFamily="34" charset="0"/>
              </a:rPr>
              <a:t>IgG vs IgM mediated hemolysis</a:t>
            </a:r>
          </a:p>
        </p:txBody>
      </p:sp>
      <p:graphicFrame>
        <p:nvGraphicFramePr>
          <p:cNvPr id="28742" name="Group 70"/>
          <p:cNvGraphicFramePr>
            <a:graphicFrameLocks noGrp="1"/>
          </p:cNvGraphicFramePr>
          <p:nvPr>
            <p:ph idx="4294967295"/>
          </p:nvPr>
        </p:nvGraphicFramePr>
        <p:xfrm>
          <a:off x="304800" y="1219200"/>
          <a:ext cx="8001001" cy="3701472"/>
        </p:xfrm>
        <a:graphic>
          <a:graphicData uri="http://schemas.openxmlformats.org/drawingml/2006/table">
            <a:tbl>
              <a:tblPr/>
              <a:tblGrid>
                <a:gridCol w="2643188"/>
                <a:gridCol w="2500313"/>
                <a:gridCol w="2857500"/>
              </a:tblGrid>
              <a:tr h="592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IgM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Warm IgG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Fixes Complement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Usually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Mechanism of Hemolysis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Complement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Macrophages digest Ab-coated RBCs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Steroid response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Fair to 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4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 pitchFamily="34" charset="0"/>
                        </a:rPr>
                        <a:t>Pheresis response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 pitchFamily="34" charset="0"/>
                        </a:rPr>
                        <a:t>Good (intravascular)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 pitchFamily="34" charset="0"/>
                        </a:rPr>
                        <a:t>Fair or poor 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 Narrow" pitchFamily="34" charset="0"/>
                        </a:rPr>
                        <a:t>(tissue distribution)</a:t>
                      </a:r>
                      <a:endParaRPr lang="en-US" sz="2400" dirty="0"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029200"/>
            <a:ext cx="8196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Distinguishing AIHA from HS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:  DAT, family history, acquired vs congenital; </a:t>
            </a:r>
          </a:p>
          <a:p>
            <a:r>
              <a:rPr lang="en-US" dirty="0" smtClean="0"/>
              <a:t>NON-distinguishing features: spherocytes, Osmotic fragility, and the confusing </a:t>
            </a:r>
          </a:p>
          <a:p>
            <a:r>
              <a:rPr lang="en-US" dirty="0" smtClean="0"/>
              <a:t>Situation of negative standard DAT requiring super-sensitive methods.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0"/>
            <a:ext cx="8534400" cy="808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Paroxysmal Cold Hemoglobinuria (PCH)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22438"/>
            <a:ext cx="8686800" cy="46021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Acute illness, often after viral URI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400" dirty="0"/>
              <a:t>Inciting infections include measles, mumps, varicella,  syphilis, Mycoplasma</a:t>
            </a:r>
          </a:p>
          <a:p>
            <a:pPr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Caused by cold reactive IgG (Donath Landsteiner Antibody) of </a:t>
            </a:r>
            <a:r>
              <a:rPr lang="en-US" sz="2800" dirty="0" smtClean="0">
                <a:solidFill>
                  <a:srgbClr val="FF0000"/>
                </a:solidFill>
              </a:rPr>
              <a:t>anti-P</a:t>
            </a:r>
            <a:r>
              <a:rPr lang="en-US" sz="2800" dirty="0" smtClean="0"/>
              <a:t> specificity that leads to intravascular hemolysis</a:t>
            </a:r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sz="2400" dirty="0"/>
              <a:t>Antibody binds in the </a:t>
            </a:r>
            <a:r>
              <a:rPr sz="2400" dirty="0" smtClean="0"/>
              <a:t>periphery (cold), </a:t>
            </a:r>
            <a:r>
              <a:rPr sz="2400" dirty="0"/>
              <a:t>lysis at central </a:t>
            </a:r>
            <a:r>
              <a:rPr sz="2400" dirty="0" smtClean="0"/>
              <a:t>temperatures (fixes C').</a:t>
            </a:r>
            <a:r>
              <a:rPr lang="en-US" sz="2400" dirty="0">
                <a:solidFill>
                  <a:srgbClr val="FF0000"/>
                </a:solidFill>
              </a:rPr>
              <a:t> *</a:t>
            </a:r>
            <a:r>
              <a:rPr sz="2400" dirty="0" smtClean="0"/>
              <a:t> </a:t>
            </a:r>
            <a:endParaRPr sz="2400" dirty="0"/>
          </a:p>
          <a:p>
            <a:pPr lvl="1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sz="2400" dirty="0"/>
              <a:t>Donath-Landsteiner test: </a:t>
            </a:r>
          </a:p>
          <a:p>
            <a:pPr lvl="2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Keep sample warm until plasma separated</a:t>
            </a:r>
            <a:r>
              <a:rPr lang="en-US" sz="2000" dirty="0" smtClean="0">
                <a:solidFill>
                  <a:srgbClr val="FF0000"/>
                </a:solidFill>
              </a:rPr>
              <a:t>*</a:t>
            </a:r>
          </a:p>
          <a:p>
            <a:pPr lvl="2"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Incubate at 4</a:t>
            </a:r>
            <a:r>
              <a:rPr lang="en-US" sz="2000" dirty="0" smtClean="0">
                <a:sym typeface="Symbol" pitchFamily="18" charset="2"/>
              </a:rPr>
              <a:t></a:t>
            </a:r>
            <a:r>
              <a:rPr lang="en-US" sz="2000" dirty="0" smtClean="0"/>
              <a:t>C, then measure lysis at 37</a:t>
            </a:r>
            <a:r>
              <a:rPr lang="en-US" sz="2000" dirty="0" smtClean="0">
                <a:sym typeface="Symbol" pitchFamily="18" charset="2"/>
              </a:rPr>
              <a:t></a:t>
            </a:r>
            <a:r>
              <a:rPr lang="en-US" sz="2000" dirty="0" smtClean="0"/>
              <a:t>C</a:t>
            </a:r>
          </a:p>
          <a:p>
            <a:pPr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Typically self limited illness in days to weeks</a:t>
            </a:r>
          </a:p>
          <a:p>
            <a:pPr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Treatment:  Supportive care – steroids and splenectomy not usually helpful since intravascular, complement mediated lysis; pheresis much less effective than for IgM. </a:t>
            </a:r>
          </a:p>
          <a:p>
            <a:pPr eaLnBrk="1" fontAlgn="auto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Red cell fragmentation disorders</a:t>
            </a:r>
            <a:r>
              <a:rPr lang="en-US" dirty="0" smtClean="0">
                <a:solidFill>
                  <a:srgbClr val="FF0000"/>
                </a:solidFill>
              </a:rPr>
              <a:t> *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000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sz="3500" dirty="0" err="1"/>
              <a:t>Microangiopathic</a:t>
            </a:r>
            <a:r>
              <a:rPr sz="3500" dirty="0"/>
              <a:t> Hemolytic Anemia (</a:t>
            </a:r>
            <a:r>
              <a:rPr sz="3500" dirty="0" smtClean="0"/>
              <a:t>MAHA)</a:t>
            </a:r>
            <a:endParaRPr lang="en-US" sz="35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sz="3100" dirty="0" smtClean="0"/>
              <a:t>Shearing </a:t>
            </a:r>
            <a:r>
              <a:rPr sz="3100" dirty="0"/>
              <a:t>of red cells (schistocytes)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3500" dirty="0"/>
              <a:t>May also see spherocytes on </a:t>
            </a:r>
            <a:r>
              <a:rPr sz="3500" dirty="0" smtClean="0"/>
              <a:t>smear</a:t>
            </a:r>
            <a:endParaRPr lang="en-US" sz="35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May occur with vasculitic disorders, burns, DIC, post stem cell transplantation (TTP), pregnancy, drugs including cocaine, cyclosporine A, tacrolimus </a:t>
            </a:r>
          </a:p>
          <a:p>
            <a:pPr marL="742950" indent="-7429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Other RBC shearing </a:t>
            </a:r>
          </a:p>
          <a:p>
            <a:pPr marL="742950" indent="-74295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	congenital heart disease (especially after surgery with a rough suture line or residual high-pressure-gradient jet).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Drug-induced hemolytic anemia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25963"/>
          </a:xfrm>
        </p:spPr>
        <p:txBody>
          <a:bodyPr/>
          <a:lstStyle/>
          <a:p>
            <a:r>
              <a:rPr lang="en-US" sz="2800" dirty="0" smtClean="0"/>
              <a:t>Often immunological – ABP </a:t>
            </a:r>
            <a:r>
              <a:rPr lang="en-US" sz="2800" dirty="0" err="1" smtClean="0"/>
              <a:t>content:specify</a:t>
            </a:r>
            <a:r>
              <a:rPr lang="en-US" sz="2800" dirty="0" smtClean="0"/>
              <a:t> mechanisms </a:t>
            </a:r>
          </a:p>
          <a:p>
            <a:pPr lvl="1"/>
            <a:r>
              <a:rPr sz="2400" dirty="0" err="1" smtClean="0"/>
              <a:t>Haptenized</a:t>
            </a:r>
            <a:r>
              <a:rPr sz="2400" dirty="0" smtClean="0"/>
              <a:t> red cell proteins (Penicillins)</a:t>
            </a:r>
            <a:r>
              <a:rPr lang="en-US" sz="2400" dirty="0" smtClean="0">
                <a:solidFill>
                  <a:srgbClr val="FF0000"/>
                </a:solidFill>
              </a:rPr>
              <a:t> *</a:t>
            </a:r>
            <a:endParaRPr sz="2400" dirty="0" smtClean="0"/>
          </a:p>
          <a:p>
            <a:pPr lvl="1"/>
            <a:r>
              <a:rPr sz="2400" dirty="0" smtClean="0"/>
              <a:t>Bystander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sz="2400" dirty="0" smtClean="0"/>
              <a:t>immunological </a:t>
            </a:r>
            <a:r>
              <a:rPr lang="en-US" sz="2400" dirty="0" smtClean="0"/>
              <a:t>-</a:t>
            </a:r>
            <a:r>
              <a:rPr sz="2400" dirty="0" smtClean="0"/>
              <a:t>antibodies to drugs adsorbed to </a:t>
            </a:r>
            <a:r>
              <a:rPr lang="en-US" sz="2400" dirty="0" smtClean="0"/>
              <a:t>RBC</a:t>
            </a:r>
            <a:endParaRPr sz="2400" dirty="0" smtClean="0"/>
          </a:p>
          <a:p>
            <a:pPr lvl="1"/>
            <a:r>
              <a:rPr sz="2400" dirty="0" smtClean="0"/>
              <a:t>Often drug metabolites, not parent drug</a:t>
            </a:r>
            <a:r>
              <a:rPr lang="en-US" sz="2400" dirty="0" smtClean="0">
                <a:solidFill>
                  <a:srgbClr val="FF0000"/>
                </a:solidFill>
              </a:rPr>
              <a:t> *</a:t>
            </a:r>
            <a:r>
              <a:rPr sz="2400" dirty="0" smtClean="0"/>
              <a:t> </a:t>
            </a:r>
          </a:p>
          <a:p>
            <a:pPr lvl="1"/>
            <a:r>
              <a:rPr sz="2400" dirty="0" smtClean="0"/>
              <a:t>Common current culprits: </a:t>
            </a:r>
            <a:r>
              <a:rPr sz="2400" dirty="0" err="1" smtClean="0"/>
              <a:t>Piperacillin</a:t>
            </a:r>
            <a:r>
              <a:rPr sz="2400" dirty="0" smtClean="0"/>
              <a:t> (including </a:t>
            </a:r>
            <a:r>
              <a:rPr sz="2400" dirty="0" err="1" smtClean="0"/>
              <a:t>Zosyn</a:t>
            </a:r>
            <a:r>
              <a:rPr sz="2400" dirty="0" smtClean="0"/>
              <a:t>), </a:t>
            </a:r>
            <a:r>
              <a:rPr sz="2400" dirty="0" err="1" smtClean="0"/>
              <a:t>Cefotetan</a:t>
            </a:r>
            <a:r>
              <a:rPr sz="2400" dirty="0" smtClean="0"/>
              <a:t>, ceftriaxone</a:t>
            </a:r>
          </a:p>
          <a:p>
            <a:pPr lvl="1"/>
            <a:r>
              <a:rPr sz="2400" dirty="0" smtClean="0"/>
              <a:t>Generally detected as drug-dependent DAT</a:t>
            </a:r>
          </a:p>
          <a:p>
            <a:pPr lvl="1"/>
            <a:r>
              <a:rPr sz="2400" dirty="0" smtClean="0"/>
              <a:t>Distinguish from </a:t>
            </a:r>
            <a:r>
              <a:rPr sz="2400" dirty="0" err="1" smtClean="0"/>
              <a:t>immunomodulatory</a:t>
            </a:r>
            <a:r>
              <a:rPr sz="2400" dirty="0" smtClean="0"/>
              <a:t> drugs which cause AIHA and are independent of antibody (Tacrolimus, </a:t>
            </a:r>
            <a:r>
              <a:rPr sz="2400" dirty="0" err="1" smtClean="0"/>
              <a:t>fludarabine</a:t>
            </a:r>
            <a:r>
              <a:rPr sz="2400" dirty="0" smtClean="0"/>
              <a:t>)</a:t>
            </a:r>
          </a:p>
          <a:p>
            <a:r>
              <a:rPr lang="en-US" sz="2800" dirty="0" smtClean="0"/>
              <a:t>Distinguish from non-specific + DAT after IVIG</a:t>
            </a:r>
            <a:endParaRPr sz="2800" dirty="0" smtClean="0"/>
          </a:p>
          <a:p>
            <a:r>
              <a:rPr lang="en-US" sz="2800" dirty="0" smtClean="0"/>
              <a:t>Much less common than drug related ITP or neutropenia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Thrombotic Thrombocytopenia Purpura (TTP)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“Classical Pentad” of fever, MAHA, thrombocytopenia, renal dysfunction, and neurological changes. Not all seen in modern cases.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Abnormal von Willebrand factor cleaving protease encoded by ADAMTS13 gene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000"/>
              <a:t>Very large MW vWF multimers present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000"/>
              <a:t>Lead to microvascular fibrin deposition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000"/>
              <a:t>Platelet trapping leads to thrombocytopenia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000"/>
              <a:t>Microangiopathic schistocytic hemolytic anemia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May be congenital absence of enzyme  </a:t>
            </a:r>
            <a:r>
              <a:rPr lang="en-US" sz="2400" i="1" dirty="0" smtClean="0"/>
              <a:t>OR</a:t>
            </a:r>
            <a:r>
              <a:rPr lang="en-US" sz="2400" dirty="0" smtClean="0"/>
              <a:t> autoantibody to the vWF cleaving protease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Assays for ADAMTS13 activity and antibodies are evolving, have slow turnaround, and still not perfect for directing care.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Treatment:  Plasmapheresis or FFP infusions with steroids or other immunosuppression for refractory patients; current trials of rituximab and agents to block VW:platelet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3820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b="1" smtClean="0"/>
              <a:t>Red Cells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600200"/>
            <a:ext cx="4724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 smtClean="0"/>
              <a:t>Biconcave disc with diameter of 7.5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m; </a:t>
            </a:r>
          </a:p>
          <a:p>
            <a:pPr eaLnBrk="1" hangingPunct="1"/>
            <a:r>
              <a:rPr lang="en-US" sz="2400" dirty="0" smtClean="0"/>
              <a:t>Efficient transport vehicle for oxygen exchange; requires healthy hemoglobin</a:t>
            </a:r>
          </a:p>
          <a:p>
            <a:pPr eaLnBrk="1" hangingPunct="1"/>
            <a:r>
              <a:rPr lang="en-US" sz="2400" dirty="0" smtClean="0"/>
              <a:t>Shape also allows deformability as the erythrocytes move through capillaries; requires healthy membranes</a:t>
            </a:r>
          </a:p>
          <a:p>
            <a:pPr eaLnBrk="1" hangingPunct="1"/>
            <a:r>
              <a:rPr lang="en-US" sz="2400" dirty="0" smtClean="0"/>
              <a:t>Normal life span  100-120 days</a:t>
            </a:r>
          </a:p>
        </p:txBody>
      </p:sp>
      <p:pic>
        <p:nvPicPr>
          <p:cNvPr id="28681" name="Picture 9" descr="http://upload.wikimedia.org/wikipedia/commons/thumb/1/1a/Red_blood_cell_on_glass.jpg/300px-Red_blood_cell_on_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2857500" cy="22860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3672" y="6167735"/>
            <a:ext cx="5448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Source: </a:t>
            </a:r>
            <a:r>
              <a:rPr lang="en-US" sz="1200" dirty="0" err="1" smtClean="0">
                <a:latin typeface="Arial Narrow" pitchFamily="34" charset="0"/>
              </a:rPr>
              <a:t>Rogeriopfm</a:t>
            </a:r>
            <a:r>
              <a:rPr lang="en-US" sz="1200" dirty="0" smtClean="0">
                <a:latin typeface="Arial Narrow" pitchFamily="34" charset="0"/>
              </a:rPr>
              <a:t>; </a:t>
            </a:r>
            <a:r>
              <a:rPr lang="en-US" sz="1200" dirty="0" smtClean="0">
                <a:latin typeface="Arial Narrow" pitchFamily="34" charset="0"/>
                <a:hlinkClick r:id="rId3"/>
              </a:rPr>
              <a:t>http://commons.wikimedia.org/wiki/File:Red_blood_cell_on_glass.jpg#file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– used in accordance with Wikimedia license provisions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Toxins and external causes of hemolysis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Clostridium sepsis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dirty="0"/>
              <a:t>Phospholipases result in red cell membrane loss and spherocytes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dirty="0"/>
              <a:t>Occurs in </a:t>
            </a:r>
            <a:r>
              <a:rPr i="1" dirty="0"/>
              <a:t>ill patients</a:t>
            </a:r>
            <a:r>
              <a:rPr dirty="0"/>
              <a:t> – smear or automated cell count findings consistent with spherocytes may be the first clue for an ICU patient with ischemic injuries to bowel or extremities. </a:t>
            </a:r>
            <a:endParaRPr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Brown Recluse spider bite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Some snake and other venoms due to phospholipases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Wilson’s disease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dirty="0"/>
              <a:t>Copper toxicity to red cells must be considered in a patient with unexplained liver disease and new hemolysis.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dirty="0"/>
              <a:t>Cu and </a:t>
            </a:r>
            <a:r>
              <a:rPr dirty="0" err="1"/>
              <a:t>ceruloplasmin</a:t>
            </a:r>
            <a:r>
              <a:rPr dirty="0"/>
              <a:t> levels should be obtained immediately in this clinical scenario, as irreversible hepatic disease may follow shortly on heels of overt hemolysis in patients not yet diagnosed. </a:t>
            </a:r>
            <a:endParaRPr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Burns – may have acquired </a:t>
            </a:r>
            <a:r>
              <a:rPr lang="en-US" dirty="0" err="1" smtClean="0"/>
              <a:t>spherocytic</a:t>
            </a:r>
            <a:r>
              <a:rPr lang="en-US" dirty="0" smtClean="0"/>
              <a:t> or HPP-like anemia</a:t>
            </a:r>
            <a:r>
              <a:rPr lang="en-US" dirty="0">
                <a:solidFill>
                  <a:srgbClr val="FF0000"/>
                </a:solidFill>
              </a:rPr>
              <a:t> *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/>
              <a:t>Paroxysmal Nocturnal Hemoglobinuria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189037"/>
            <a:ext cx="8534400" cy="460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Acquired</a:t>
            </a:r>
            <a:r>
              <a:rPr lang="en-US" sz="2000" i="1" u="sng" dirty="0" smtClean="0"/>
              <a:t>, clonal </a:t>
            </a:r>
            <a:r>
              <a:rPr lang="en-US" sz="2000" dirty="0" smtClean="0"/>
              <a:t>stem cell disorder (why does this clone take over?)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Cells sensitive to complement mediated hemolysis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Lack of GPI linked proteins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Somatic PIG-A gene mutation (X linked)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Clinical manifestations include: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Hemoglobinuria due to intravascular </a:t>
            </a:r>
            <a:r>
              <a:rPr sz="1800" smtClean="0"/>
              <a:t>hemolysis and consequent NO clearance</a:t>
            </a:r>
            <a:r>
              <a:rPr sz="1800" smtClean="0">
                <a:solidFill>
                  <a:srgbClr val="FF0000"/>
                </a:solidFill>
              </a:rPr>
              <a:t>*</a:t>
            </a:r>
            <a:endParaRPr sz="180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Other symptoms include abdominal pain, dysphagia, erectile dysfunction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Thrombosis, particularly in intraabdominal and cerebral </a:t>
            </a:r>
            <a:r>
              <a:rPr sz="1800" smtClean="0"/>
              <a:t>veins</a:t>
            </a:r>
            <a:r>
              <a:rPr sz="1800" smtClean="0">
                <a:solidFill>
                  <a:srgbClr val="FF0000"/>
                </a:solidFill>
              </a:rPr>
              <a:t>*</a:t>
            </a:r>
            <a:endParaRPr sz="180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Pancytopenia/PNH clones in marrow failure discussed elsewhere in course.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Increased risk of developing leukemia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Laboratory testing: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Ham’s test (acidified serum lysis test)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sz="1800"/>
              <a:t>Flow cytometric analysis for CD55 and/or CD59 and leukocyte PI-linked </a:t>
            </a:r>
            <a:r>
              <a:rPr sz="1800" smtClean="0"/>
              <a:t>proteins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000" dirty="0" smtClean="0"/>
              <a:t>Treatment with eculizumab  to block complement-mediated lysis has revolutionized treatment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534400" cy="808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Management of Congenital </a:t>
            </a:r>
            <a:br>
              <a:rPr lang="en-US" sz="4000" dirty="0" smtClean="0"/>
            </a:br>
            <a:r>
              <a:rPr lang="en-US" sz="4000" dirty="0" smtClean="0"/>
              <a:t>Hemolytic Anemia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46238"/>
            <a:ext cx="8534400" cy="46021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Observe growth, development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Determine baseline hemoglobin/retics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Follow for splenomegaly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Educate family regarding risks for gallstones, parvovirus B19 aplastic crisis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/>
              <a:t>Folate supplementation (especially if severe)</a:t>
            </a:r>
            <a:r>
              <a:rPr lang="en-US" sz="2800" dirty="0">
                <a:solidFill>
                  <a:srgbClr val="FF0000"/>
                </a:solidFill>
              </a:rPr>
              <a:t> *</a:t>
            </a:r>
            <a:r>
              <a:rPr lang="en-US" sz="2800" dirty="0" smtClean="0"/>
              <a:t>, but folate now provided in many enriched foods since 1997 </a:t>
            </a:r>
            <a:r>
              <a:rPr lang="en-US" sz="2800" dirty="0" smtClean="0">
                <a:solidFill>
                  <a:srgbClr val="FF0000"/>
                </a:solidFill>
              </a:rPr>
              <a:t>* </a:t>
            </a:r>
            <a:r>
              <a:rPr lang="en-US" sz="2800" dirty="0" smtClean="0"/>
              <a:t>(so we now rarely prescribe in mild-moderate cases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Erythrocyte transfusions, intermittent vs chronic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Splenectomy – partial or total, laparoscopic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Cholecystectomy if symptomatic gallstones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HS is a special case, in that hemolysis is essentially eliminated by splenectomy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transs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5175"/>
            <a:ext cx="7086600" cy="531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381000" y="4541838"/>
            <a:ext cx="3200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92D050"/>
                </a:solidFill>
              </a:rPr>
              <a:t>Intraoperative photograph of partial splenectomy used with permission of Dr. Henry Rice, Pediatric Surgery, Duke Children’s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159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Indications for Splenectomy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Controversy re: need for and timing of splenectomy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Splenectomy typically leads to marked improvement in RBC survival and laboratory parameters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Risk of gallstones is reduced (but not gone, except most HS)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Complications include local infection, bleeding, postsplenectomy sepsis, thrombosis, cardiovascular disease, pulmonary HTN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Pneumococcal, meningococcal vaccines preop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Indications:  growth failure, skeletal changes, transfusion dependence, massive splenomegaly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Nathan and Orkin: Hematology of Infancy and Childhood,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, W.B. Saunders Company, Philadelphia, PA. 2014.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Gallagher PG. Red Cell Membrane Disorders, American Society of Hematology Education Book, Hematology 2005:13-18.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Van </a:t>
            </a:r>
            <a:r>
              <a:rPr lang="en-US" sz="2000" dirty="0" err="1" smtClean="0"/>
              <a:t>Wijk</a:t>
            </a:r>
            <a:r>
              <a:rPr lang="en-US" sz="2000" dirty="0" smtClean="0"/>
              <a:t> R, van </a:t>
            </a:r>
            <a:r>
              <a:rPr lang="en-US" sz="2000" dirty="0" err="1" smtClean="0"/>
              <a:t>Solinge</a:t>
            </a:r>
            <a:r>
              <a:rPr lang="en-US" sz="2000" dirty="0" smtClean="0"/>
              <a:t> WW.  The energy-less red blood cell is lost:  erythrocyte enzyme abnormalities of </a:t>
            </a:r>
            <a:r>
              <a:rPr lang="en-US" sz="2000" dirty="0" err="1" smtClean="0"/>
              <a:t>glycolysis</a:t>
            </a:r>
            <a:r>
              <a:rPr lang="en-US" sz="2000" dirty="0" smtClean="0"/>
              <a:t>, Blood 2005;106:4034-4042.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Prchal</a:t>
            </a:r>
            <a:r>
              <a:rPr lang="en-US" sz="2000" dirty="0" smtClean="0"/>
              <a:t> JT, Gregg XT.  Red Cell Enzymes, American Society of Hematology Education Book, Hematology 2005:19-23.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55751"/>
              </p:ext>
            </p:extLst>
          </p:nvPr>
        </p:nvGraphicFramePr>
        <p:xfrm>
          <a:off x="381000" y="115396"/>
          <a:ext cx="7848600" cy="6152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6684"/>
                <a:gridCol w="1211916"/>
              </a:tblGrid>
              <a:tr h="47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 HEREDITARY HEMOLYTIC ANEMIAS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Slide number(s)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that Rh null phenotype is associated with a hereditary hemolytic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relationship between parvovirus infection and aplastic crisis in congenital hemolytic anemias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16 ,52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role of folate supplementation in patients with hemolytic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5A Inherited Disorders of the Red Cell Membrane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(1) 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(a). Genetics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0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differences in the phenotypes of the autosomal dominant and autosomal recessive variants of hereditary spherocytosis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(b). Pathophysiology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cytoskeletal defects associated with hereditary spherocytosis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(c). Evaluation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Understand the clinical and laboratory diagnosis of hereditary spherocytosis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16-19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basis for and pattern of abnormal osmotic fragility in hereditary spherocytosis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18-19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Distinguish between hereditary spherocytosis and autoimmune hemolytic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among others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(d).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rationale for and hematologic sequelae of splenectomy in hereditary spherocytosis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0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(e). Complications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8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61621"/>
              </p:ext>
            </p:extLst>
          </p:nvPr>
        </p:nvGraphicFramePr>
        <p:xfrm>
          <a:off x="304800" y="152400"/>
          <a:ext cx="7391400" cy="6039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0081"/>
                <a:gridCol w="1141319"/>
              </a:tblGrid>
              <a:tr h="423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Understand the complications seen in hereditary spherocytosis before and after splenectomy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(2). Hereditary elliptocytosis and pyropoikilocytosis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(a). Genetics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mode of inheritance of hereditary elliptocytosis and pyropoikilocytosis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(b). Pathophysiology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5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cytoskeletal defects associated with hereditary elliptocytosis and hereditary pyropoikilocytosis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20-21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(c). Clinical features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hemolytic and non-hemolytic variants of hereditary elliptocytosis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5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clinical features of elliptocytosis and pyropoikilocytosis and the clinical problems of distinguishing them in the neonatal period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20-21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(d). Laboratory evaluation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5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morphologic characteristics and other laboratory features of hereditary elliptocytosis and hereditary pyropoikilocytosis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20,21,23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(e).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effects of splenectomy on hereditary elliptocytosis and pyropoikilocytosis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3. Acanthocytosis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(a). Clinical features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5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clinical and laboratory feasures of congenital and acquired conditions characterized by acanthocytosis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90675"/>
              </p:ext>
            </p:extLst>
          </p:nvPr>
        </p:nvGraphicFramePr>
        <p:xfrm>
          <a:off x="711200" y="152400"/>
          <a:ext cx="6299200" cy="6276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6529"/>
                <a:gridCol w="972671"/>
              </a:tblGrid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(4). Other membrane disorders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(a). Clinical and laboratory features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28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patterns of inheritance and the clinical and laboratory features of other membrane disorders such as stomatocytosis, xerocytosis, pyknocytosis, ovalocytosis, and Wilson disease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b. Inherited disorders of anaerobic glycolysis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(1). Pyruvate kinase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(a). Genetics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inheritance pattern of pyruvate kinase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(b). Cellular physiology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1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how pyruvate kinase deficiency may lead to impaired erythrocyte metabolism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(c). Clinical and laboratory features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1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clinical and laboratory manifestations of pyruvate kinase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(d).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effects of splenectomy on pyruvate kinase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(e). Complications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1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that hemolysis and gallstone production may persist following splenectomy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(2). Triose phosphate isomerase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(a). Clinical features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4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85001"/>
              </p:ext>
            </p:extLst>
          </p:nvPr>
        </p:nvGraphicFramePr>
        <p:xfrm>
          <a:off x="609600" y="457200"/>
          <a:ext cx="6908800" cy="551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2000"/>
                <a:gridCol w="106680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relationship between erythrocyte triose phosphate isomerase deficiency and neuromuscular disease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(3). Other enzyme deficiencies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(a). Genetics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that phosphoglycerate kinase (pgk) deficiency is an X-linked disorder, while other glycolytic disorders are autosomal recessive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(b). Laboratory evaluation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association of pyrimidine-5'-nucleotidase deficiency with basophilic stippling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c. Inherited disorders of the pentose phosphate pathway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(1). Glucose-6-phosphate dehydrogenase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(a). Genetics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that G6PD deficiency is X-linked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(b). Cellular physiology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Understand the pathophysiology whereby oxidant damage causes hemolysis in G6PD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(c). Clinical features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association of favism with the Mediterranean and Chinese forms of G6PD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association of intermittent jaundice with G6PD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clinical and laboratory differences between the major G6PD variants (eg, A-Mediterranean)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92163"/>
            <a:ext cx="8534400" cy="808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Red Cell Structure grossly oversimplified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Cell membrane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400"/>
              <a:t>Lipid bilayer (phospholipids, cholesterol esters), with many other components, e.g. glycolipids,  intrinsic and </a:t>
            </a:r>
            <a:r>
              <a:rPr sz="2400" smtClean="0"/>
              <a:t>PI-linked </a:t>
            </a:r>
            <a:r>
              <a:rPr sz="2400"/>
              <a:t>membrane proteins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400"/>
              <a:t>Anchored to cytoskeleton by specific abundant transmembrane proteins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Band 3 and glycophorins A, B, and 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Cytoskeleton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400"/>
              <a:t>Spectrin, Ankyrin, actin, and a relatively small handful of additional proteins with specific interactions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Hemoglobin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Everything else – Enzymes, electrolytes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sz="240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21308"/>
              </p:ext>
            </p:extLst>
          </p:nvPr>
        </p:nvGraphicFramePr>
        <p:xfrm>
          <a:off x="355600" y="152400"/>
          <a:ext cx="7797800" cy="6014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3728"/>
                <a:gridCol w="1204072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etiologic role of infection and drugs in hemolytic episodes associated with G6PD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(d). Laboratory evaluation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difficulty in making diagnosis in A-variant G6PD deficiency during an acute hemolytic episode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erythrocyte morphologic abnormalities during an episode of hemolysis in G6PD-deficient individuals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6. Acquired hemolytic anemias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a. Alloimmune hemolytic anemia; erythroblastosis fetalis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(1). Pathophysiology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Understand the effect of a major blood group incompatibility on Rh sensitization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erythrocyte antigens that most frequently cause erythroblastosis fetalis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38-40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(2). Clinical and laboratory features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clinical features of erythroblastosis fetalis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that transient conjugated hyperbilirubinemia may occur as a complication of severe isoimmune hemolytic disease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(3). Diagnosis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diagnostic criteria for ABO incompatibility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42, 39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relative predictive value of tests of Rh sensitization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Differentiate fetomaternal minor blood group incompatibility from other causes of jaundice in the neonate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884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74549"/>
              </p:ext>
            </p:extLst>
          </p:nvPr>
        </p:nvGraphicFramePr>
        <p:xfrm>
          <a:off x="660400" y="192405"/>
          <a:ext cx="7797800" cy="5751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3728"/>
                <a:gridCol w="1204072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Understand the appropriate laboratory evaluation of neonatal jaundice secondary to a minor blood group fetomaternal incompatibility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that maternal anti-Lewis antibodies do not cause hemolytic disease of the newborn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(4). Treatment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when to expect and how to treat the late anemia of isoimmune sensitization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indications for exchange transfusion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what type of blood to use for exchange transfusions and delayed simple transfusions in sensitized infants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(5). Prevention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indications for the use of anti-D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b. Autoimmune hemolytic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(1). Pathophysiology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biologic properties and clinical significance of IgG and IgM erythrocyte antibodies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43, 45, 46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mechanism of erythrocyte destruction in IgG-mediated autoimmune hemolytic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relationship between the response to corticosteroid therapy and the type of autoantibody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direct antiglobulin test results with warm-reactive antibodies, cold agglutinin disease, and paroxysmal cold hemoglobinuria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41-47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(2). Warm-antibody hemolytic disease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749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92426"/>
              </p:ext>
            </p:extLst>
          </p:nvPr>
        </p:nvGraphicFramePr>
        <p:xfrm>
          <a:off x="228600" y="499110"/>
          <a:ext cx="8534400" cy="5292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6588"/>
                <a:gridCol w="13178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antigen specificity (or lack thereof) in warm autoimmune hemolytic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clinical presentation and features of idiopathic autoimmune hemolytic anemia of childhood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43,45,47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of the association of warm-reactive antibodies with other autoimmune disorders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Plan the therapy for autoimmune hemolytic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(3). Cold agglutinin disease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antigen specificity of cold-reactive antibodies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infections that are associated with cold-reactive antibodies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principles of therapy for cold agglutinin disease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(4). Paroxysmal cold hemoglobinuria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Identify the clinical features of autoimmune hemolytic anemia due to a Donath-Landsteiner antibody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characteristics of the Donath- Landsteiner antibody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(5). Drug-induced immune hemolytic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mechanism of hematologic toxicity of offending drugs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examples of drug-induced immune hemolysis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c. Anemia due to infection, chemical, physical agents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intravascular hemolysis as a complication of recluse spider bites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that thermal burns and envenomization may be complicated by acquired spherocytic anemia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d. Erythrocyte fragmentation syndromes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475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67790"/>
              </p:ext>
            </p:extLst>
          </p:nvPr>
        </p:nvGraphicFramePr>
        <p:xfrm>
          <a:off x="228600" y="152400"/>
          <a:ext cx="8686800" cy="6023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5456"/>
                <a:gridCol w="1341344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pathogenic mechanisms and the clinical and laboratory features of the erythrocyte fragmentation syndromes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e. Paroxysmal nocturnal hemoglobinuria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Recognize the laboratory and clinical manifestations of paroxysmal nocturnal hemoglobinuria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association of paroxysmal nocturnal hemoglobinuria with thrombosis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Understand the molecular and pathophysiologic basis for paroxysmal nocturnal hemoglobinuria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Methemoglobinemia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34-36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a. Toxic methemoglobinemia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basis for the increased vulnerability of infants to methemoglobinemia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mechanism for methemoglobin reduction in normal erythrocytes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Associate the treatment failure of methemoglobinemia with methylene blue and G6PD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that consumption of well water contaminated with nitrates causes methemoglobinemia in infants but not in older children and adults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the association of methemoglobinemia with diarrhea and acidosis in young infants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b. Congenital cytochrome b5 reductase deficiency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Know how to differentiate methemoglobinemia due to deficient methemoglobin reduction from methemoglobinemia due to increased methemoglobin production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c. Hgb M disorders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Recognize the clinical and laboratory findings of </a:t>
                      </a:r>
                      <a:r>
                        <a:rPr lang="en-US" sz="1600" u="none" strike="noStrike" dirty="0" err="1">
                          <a:effectLst/>
                        </a:rPr>
                        <a:t>hgb</a:t>
                      </a:r>
                      <a:r>
                        <a:rPr lang="en-US" sz="1600" u="none" strike="noStrike" dirty="0">
                          <a:effectLst/>
                        </a:rPr>
                        <a:t> M disease in the newborn infant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9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5800"/>
            <a:ext cx="8229600" cy="731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 Cell Membrane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419600"/>
            <a:ext cx="343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interactions – spectrin and attachments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507959" y="2764060"/>
            <a:ext cx="22413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Vertical interactions – </a:t>
            </a:r>
            <a:r>
              <a:rPr lang="en-US" sz="1400" dirty="0" err="1" smtClean="0"/>
              <a:t>ankyrin</a:t>
            </a:r>
            <a:r>
              <a:rPr lang="en-US" sz="1400" dirty="0"/>
              <a:t> </a:t>
            </a:r>
            <a:r>
              <a:rPr lang="en-US" sz="1400" dirty="0" smtClean="0"/>
              <a:t>to band 3</a:t>
            </a:r>
            <a:endParaRPr lang="en-US" sz="1400" dirty="0"/>
          </a:p>
        </p:txBody>
      </p:sp>
      <p:pic>
        <p:nvPicPr>
          <p:cNvPr id="7" name="Picture 6" descr="redcell memb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4704883" cy="26289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327438" y="1806163"/>
            <a:ext cx="565355" cy="10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0545" y="4098283"/>
            <a:ext cx="425243" cy="10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990600" y="46482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4724400"/>
            <a:ext cx="494448" cy="4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1447800"/>
            <a:ext cx="32766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Cytoskeletal scaffold on the inner surface of the erythrocyte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Spectrin tetramers form a horizontal lattice structure with actin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Spectrin tetramers are linked by ankyrin to the integral membrane protein Band 3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Protein 4.1 binds to </a:t>
            </a:r>
            <a:r>
              <a:rPr lang="en-US" dirty="0" err="1" smtClean="0"/>
              <a:t>glycophorin</a:t>
            </a:r>
            <a:r>
              <a:rPr lang="en-US" dirty="0" smtClean="0"/>
              <a:t> C and beta spectrin to increased the affinity of spectrin-</a:t>
            </a:r>
            <a:r>
              <a:rPr lang="en-US" dirty="0" err="1" smtClean="0"/>
              <a:t>actin</a:t>
            </a:r>
            <a:r>
              <a:rPr lang="en-US" dirty="0" smtClean="0"/>
              <a:t> binding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Red Cell Metabolism grossly oversimplified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 nucleus, mitochondria or </a:t>
            </a:r>
            <a:r>
              <a:rPr lang="en-US" sz="2800" dirty="0" err="1" smtClean="0"/>
              <a:t>ribosomes</a:t>
            </a:r>
            <a:r>
              <a:rPr lang="en-US" sz="2800" dirty="0" smtClean="0"/>
              <a:t> so RBC depends on anaerobic metabolism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Requires a continuous supply of glucose for energy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Energy needs and enzymatic activities decline with red cell 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Energy supplied by </a:t>
            </a:r>
            <a:r>
              <a:rPr lang="en-US" sz="2800" dirty="0" err="1" smtClean="0"/>
              <a:t>glycolysis</a:t>
            </a:r>
            <a:r>
              <a:rPr lang="en-US" sz="2800" dirty="0" smtClean="0"/>
              <a:t> and used to: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400" dirty="0"/>
              <a:t>Maintain membrane shape and cationic balance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400" dirty="0"/>
              <a:t>Prevent oxidative damage (provide reducing equivalents as glutathione)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400" dirty="0"/>
              <a:t>Provide </a:t>
            </a:r>
            <a:r>
              <a:rPr sz="2400" dirty="0" smtClean="0"/>
              <a:t>2,3-</a:t>
            </a:r>
            <a:r>
              <a:rPr lang="en-US" sz="2400" dirty="0" smtClean="0"/>
              <a:t>Bisphosphoglycerate (</a:t>
            </a:r>
            <a:r>
              <a:rPr sz="2400" dirty="0" smtClean="0"/>
              <a:t>BPG</a:t>
            </a:r>
            <a:r>
              <a:rPr lang="en-US" sz="2400" dirty="0" smtClean="0"/>
              <a:t>, </a:t>
            </a:r>
            <a:r>
              <a:rPr sz="2400" dirty="0" smtClean="0"/>
              <a:t>also </a:t>
            </a:r>
            <a:r>
              <a:rPr sz="2400" dirty="0"/>
              <a:t>called 2,3 DPG)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sz="2400" dirty="0"/>
              <a:t>Maintain hemoglobin in </a:t>
            </a:r>
            <a:r>
              <a:rPr sz="2400" dirty="0" smtClean="0"/>
              <a:t>functional, reduced </a:t>
            </a:r>
            <a:r>
              <a:rPr sz="2400" dirty="0"/>
              <a:t>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9" name="Oval 57"/>
          <p:cNvSpPr>
            <a:spLocks noChangeArrowheads="1"/>
          </p:cNvSpPr>
          <p:nvPr/>
        </p:nvSpPr>
        <p:spPr bwMode="auto">
          <a:xfrm>
            <a:off x="6172200" y="5257800"/>
            <a:ext cx="29718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44"/>
          <p:cNvSpPr>
            <a:spLocks noChangeArrowheads="1"/>
          </p:cNvSpPr>
          <p:nvPr/>
        </p:nvSpPr>
        <p:spPr bwMode="auto">
          <a:xfrm>
            <a:off x="1295400" y="2743200"/>
            <a:ext cx="1828800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1"/>
          <p:cNvSpPr>
            <a:spLocks noChangeArrowheads="1"/>
          </p:cNvSpPr>
          <p:nvPr/>
        </p:nvSpPr>
        <p:spPr bwMode="auto">
          <a:xfrm>
            <a:off x="4419600" y="3352800"/>
            <a:ext cx="28194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15"/>
          <p:cNvSpPr txBox="1">
            <a:spLocks noChangeArrowheads="1"/>
          </p:cNvSpPr>
          <p:nvPr/>
        </p:nvSpPr>
        <p:spPr bwMode="auto">
          <a:xfrm>
            <a:off x="3200400" y="152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Glucose</a:t>
            </a:r>
          </a:p>
        </p:txBody>
      </p:sp>
      <p:sp>
        <p:nvSpPr>
          <p:cNvPr id="33798" name="Text Box 16"/>
          <p:cNvSpPr txBox="1">
            <a:spLocks noChangeArrowheads="1"/>
          </p:cNvSpPr>
          <p:nvPr/>
        </p:nvSpPr>
        <p:spPr bwMode="auto">
          <a:xfrm>
            <a:off x="3276600" y="838200"/>
            <a:ext cx="1676400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   G6P</a:t>
            </a:r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   F6P</a:t>
            </a:r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F1-6DP</a:t>
            </a:r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DHAP +G3P</a:t>
            </a:r>
            <a:endParaRPr lang="en-US" sz="1400" dirty="0"/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1,3DPG</a:t>
            </a:r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   3PG</a:t>
            </a:r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   2PG</a:t>
            </a:r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/>
              <a:t>   PEP</a:t>
            </a:r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1400" dirty="0"/>
              <a:t> Pyruvate</a:t>
            </a:r>
          </a:p>
          <a:p>
            <a:pPr>
              <a:spcBef>
                <a:spcPct val="50000"/>
              </a:spcBef>
            </a:pPr>
            <a:endParaRPr lang="en-US" sz="8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FF66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Lactate</a:t>
            </a:r>
          </a:p>
        </p:txBody>
      </p:sp>
      <p:sp>
        <p:nvSpPr>
          <p:cNvPr id="33799" name="AutoShape 18"/>
          <p:cNvSpPr>
            <a:spLocks noChangeArrowheads="1"/>
          </p:cNvSpPr>
          <p:nvPr/>
        </p:nvSpPr>
        <p:spPr bwMode="auto">
          <a:xfrm>
            <a:off x="3505200" y="12192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22"/>
          <p:cNvSpPr>
            <a:spLocks noChangeArrowheads="1"/>
          </p:cNvSpPr>
          <p:nvPr/>
        </p:nvSpPr>
        <p:spPr bwMode="auto">
          <a:xfrm>
            <a:off x="3505200" y="18288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23"/>
          <p:cNvSpPr>
            <a:spLocks noChangeArrowheads="1"/>
          </p:cNvSpPr>
          <p:nvPr/>
        </p:nvSpPr>
        <p:spPr bwMode="auto">
          <a:xfrm>
            <a:off x="3505200" y="25146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25"/>
          <p:cNvSpPr>
            <a:spLocks noChangeArrowheads="1"/>
          </p:cNvSpPr>
          <p:nvPr/>
        </p:nvSpPr>
        <p:spPr bwMode="auto">
          <a:xfrm>
            <a:off x="3581400" y="31242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AutoShape 26"/>
          <p:cNvSpPr>
            <a:spLocks noChangeArrowheads="1"/>
          </p:cNvSpPr>
          <p:nvPr/>
        </p:nvSpPr>
        <p:spPr bwMode="auto">
          <a:xfrm>
            <a:off x="3581400" y="37338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AutoShape 27"/>
          <p:cNvSpPr>
            <a:spLocks noChangeArrowheads="1"/>
          </p:cNvSpPr>
          <p:nvPr/>
        </p:nvSpPr>
        <p:spPr bwMode="auto">
          <a:xfrm>
            <a:off x="3581400" y="44196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28"/>
          <p:cNvSpPr>
            <a:spLocks noChangeArrowheads="1"/>
          </p:cNvSpPr>
          <p:nvPr/>
        </p:nvSpPr>
        <p:spPr bwMode="auto">
          <a:xfrm>
            <a:off x="3581400" y="50292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29"/>
          <p:cNvSpPr>
            <a:spLocks noChangeArrowheads="1"/>
          </p:cNvSpPr>
          <p:nvPr/>
        </p:nvSpPr>
        <p:spPr bwMode="auto">
          <a:xfrm>
            <a:off x="3581400" y="56388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AutoShape 30"/>
          <p:cNvSpPr>
            <a:spLocks noChangeArrowheads="1"/>
          </p:cNvSpPr>
          <p:nvPr/>
        </p:nvSpPr>
        <p:spPr bwMode="auto">
          <a:xfrm>
            <a:off x="3581400" y="6172200"/>
            <a:ext cx="3048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31"/>
          <p:cNvSpPr txBox="1">
            <a:spLocks noChangeArrowheads="1"/>
          </p:cNvSpPr>
          <p:nvPr/>
        </p:nvSpPr>
        <p:spPr bwMode="auto">
          <a:xfrm>
            <a:off x="4653642" y="4503003"/>
            <a:ext cx="42617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Anaerobic Glycolysis (Embden-Myerhof Pathway)</a:t>
            </a:r>
          </a:p>
        </p:txBody>
      </p:sp>
      <p:sp>
        <p:nvSpPr>
          <p:cNvPr id="33809" name="Rectangle 33"/>
          <p:cNvSpPr>
            <a:spLocks noChangeArrowheads="1"/>
          </p:cNvSpPr>
          <p:nvPr/>
        </p:nvSpPr>
        <p:spPr bwMode="auto">
          <a:xfrm>
            <a:off x="3124200" y="609600"/>
            <a:ext cx="12954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AutoShape 32"/>
          <p:cNvSpPr>
            <a:spLocks noChangeArrowheads="1"/>
          </p:cNvSpPr>
          <p:nvPr/>
        </p:nvSpPr>
        <p:spPr bwMode="auto">
          <a:xfrm>
            <a:off x="3505200" y="5334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AutoShape 35"/>
          <p:cNvSpPr>
            <a:spLocks noChangeArrowheads="1"/>
          </p:cNvSpPr>
          <p:nvPr/>
        </p:nvSpPr>
        <p:spPr bwMode="auto">
          <a:xfrm>
            <a:off x="4267200" y="35052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AutoShape 37"/>
          <p:cNvSpPr>
            <a:spLocks noChangeArrowheads="1"/>
          </p:cNvSpPr>
          <p:nvPr/>
        </p:nvSpPr>
        <p:spPr bwMode="auto">
          <a:xfrm>
            <a:off x="4191000" y="411480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AutoShape 38"/>
          <p:cNvSpPr>
            <a:spLocks noChangeArrowheads="1"/>
          </p:cNvSpPr>
          <p:nvPr/>
        </p:nvSpPr>
        <p:spPr bwMode="auto">
          <a:xfrm>
            <a:off x="2438400" y="304800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Rectangle 39"/>
          <p:cNvSpPr>
            <a:spLocks noChangeArrowheads="1"/>
          </p:cNvSpPr>
          <p:nvPr/>
        </p:nvSpPr>
        <p:spPr bwMode="auto">
          <a:xfrm>
            <a:off x="4419600" y="838200"/>
            <a:ext cx="3733800" cy="1752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AutoShape 36"/>
          <p:cNvSpPr>
            <a:spLocks noChangeArrowheads="1"/>
          </p:cNvSpPr>
          <p:nvPr/>
        </p:nvSpPr>
        <p:spPr bwMode="auto">
          <a:xfrm>
            <a:off x="4191000" y="160020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AutoShape 34"/>
          <p:cNvSpPr>
            <a:spLocks noChangeArrowheads="1"/>
          </p:cNvSpPr>
          <p:nvPr/>
        </p:nvSpPr>
        <p:spPr bwMode="auto">
          <a:xfrm>
            <a:off x="4267200" y="990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Text Box 40"/>
          <p:cNvSpPr txBox="1">
            <a:spLocks noChangeArrowheads="1"/>
          </p:cNvSpPr>
          <p:nvPr/>
        </p:nvSpPr>
        <p:spPr bwMode="auto">
          <a:xfrm>
            <a:off x="5181600" y="8382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Hexose to pentose Monophosphate Shunt produces NADPH and reduced glutathione</a:t>
            </a:r>
          </a:p>
        </p:txBody>
      </p:sp>
      <p:sp>
        <p:nvSpPr>
          <p:cNvPr id="33818" name="Text Box 42"/>
          <p:cNvSpPr txBox="1">
            <a:spLocks noChangeArrowheads="1"/>
          </p:cNvSpPr>
          <p:nvPr/>
        </p:nvSpPr>
        <p:spPr bwMode="auto">
          <a:xfrm>
            <a:off x="5105400" y="34290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Rapoport-Luebering Shunt produces 2,3DPG</a:t>
            </a:r>
          </a:p>
        </p:txBody>
      </p:sp>
      <p:sp>
        <p:nvSpPr>
          <p:cNvPr id="33819" name="Text Box 45"/>
          <p:cNvSpPr txBox="1">
            <a:spLocks noChangeArrowheads="1"/>
          </p:cNvSpPr>
          <p:nvPr/>
        </p:nvSpPr>
        <p:spPr bwMode="auto">
          <a:xfrm>
            <a:off x="1295400" y="28194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Met Hb Reduction</a:t>
            </a:r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457200" y="762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Hexokinase</a:t>
            </a:r>
            <a:endParaRPr lang="en-US" dirty="0"/>
          </a:p>
        </p:txBody>
      </p:sp>
      <p:sp>
        <p:nvSpPr>
          <p:cNvPr id="38959" name="Line 47"/>
          <p:cNvSpPr>
            <a:spLocks noChangeShapeType="1"/>
          </p:cNvSpPr>
          <p:nvPr/>
        </p:nvSpPr>
        <p:spPr bwMode="auto">
          <a:xfrm flipV="1">
            <a:off x="1828800" y="685800"/>
            <a:ext cx="1524000" cy="152400"/>
          </a:xfrm>
          <a:prstGeom prst="line">
            <a:avLst/>
          </a:prstGeom>
          <a:noFill/>
          <a:ln w="5080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228600" y="1143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Glucose phosphate </a:t>
            </a:r>
            <a:r>
              <a:rPr lang="en-US" dirty="0" err="1"/>
              <a:t>isomerase</a:t>
            </a:r>
            <a:endParaRPr lang="en-US" dirty="0"/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 flipV="1">
            <a:off x="2209800" y="1295400"/>
            <a:ext cx="1219200" cy="152400"/>
          </a:xfrm>
          <a:prstGeom prst="line">
            <a:avLst/>
          </a:prstGeom>
          <a:noFill/>
          <a:ln w="5080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7162800" y="2590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G6PD</a:t>
            </a:r>
          </a:p>
        </p:txBody>
      </p:sp>
      <p:sp>
        <p:nvSpPr>
          <p:cNvPr id="38963" name="Line 51"/>
          <p:cNvSpPr>
            <a:spLocks noChangeShapeType="1"/>
          </p:cNvSpPr>
          <p:nvPr/>
        </p:nvSpPr>
        <p:spPr bwMode="auto">
          <a:xfrm flipH="1" flipV="1">
            <a:off x="5029200" y="1295400"/>
            <a:ext cx="2133600" cy="1295400"/>
          </a:xfrm>
          <a:prstGeom prst="line">
            <a:avLst/>
          </a:prstGeom>
          <a:noFill/>
          <a:ln w="5080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609600" y="5410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Pyruvate kinase</a:t>
            </a:r>
          </a:p>
        </p:txBody>
      </p:sp>
      <p:sp>
        <p:nvSpPr>
          <p:cNvPr id="38965" name="Line 53"/>
          <p:cNvSpPr>
            <a:spLocks noChangeShapeType="1"/>
          </p:cNvSpPr>
          <p:nvPr/>
        </p:nvSpPr>
        <p:spPr bwMode="auto">
          <a:xfrm>
            <a:off x="2438400" y="5638800"/>
            <a:ext cx="914400" cy="0"/>
          </a:xfrm>
          <a:prstGeom prst="line">
            <a:avLst/>
          </a:prstGeom>
          <a:noFill/>
          <a:ln w="5080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6553200" y="5334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Net result 2 </a:t>
            </a:r>
            <a:r>
              <a:rPr lang="en-US" b="1" dirty="0" err="1"/>
              <a:t>mols</a:t>
            </a:r>
            <a:r>
              <a:rPr lang="en-US" b="1" dirty="0"/>
              <a:t> ATP</a:t>
            </a:r>
            <a:r>
              <a:rPr lang="en-US" b="1" dirty="0" smtClean="0"/>
              <a:t>/ </a:t>
            </a:r>
            <a:r>
              <a:rPr lang="en-US" b="1" dirty="0" err="1" smtClean="0"/>
              <a:t>mol</a:t>
            </a:r>
            <a:r>
              <a:rPr lang="en-US" b="1" dirty="0" smtClean="0"/>
              <a:t> glucose</a:t>
            </a:r>
            <a:endParaRPr lang="en-US" b="1" dirty="0"/>
          </a:p>
        </p:txBody>
      </p:sp>
      <p:sp>
        <p:nvSpPr>
          <p:cNvPr id="39" name="Line 49"/>
          <p:cNvSpPr>
            <a:spLocks noChangeShapeType="1"/>
          </p:cNvSpPr>
          <p:nvPr/>
        </p:nvSpPr>
        <p:spPr bwMode="auto">
          <a:xfrm flipH="1" flipV="1">
            <a:off x="3924300" y="3132150"/>
            <a:ext cx="1219200" cy="152400"/>
          </a:xfrm>
          <a:prstGeom prst="line">
            <a:avLst/>
          </a:prstGeom>
          <a:noFill/>
          <a:ln w="5080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5029200" y="2895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Triose</a:t>
            </a:r>
            <a:r>
              <a:rPr lang="en-US" dirty="0" smtClean="0"/>
              <a:t> phosphate </a:t>
            </a:r>
            <a:r>
              <a:rPr lang="en-US" dirty="0" err="1" smtClean="0"/>
              <a:t>isomerase</a:t>
            </a:r>
            <a:r>
              <a:rPr lang="en-US" dirty="0" smtClean="0"/>
              <a:t> (TPI)</a:t>
            </a:r>
            <a:endParaRPr lang="en-US" dirty="0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533400" y="35814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Phosphoglycerate kinase (PGK)</a:t>
            </a:r>
            <a:endParaRPr lang="en-US" dirty="0"/>
          </a:p>
        </p:txBody>
      </p:sp>
      <p:sp>
        <p:nvSpPr>
          <p:cNvPr id="42" name="Line 49"/>
          <p:cNvSpPr>
            <a:spLocks noChangeShapeType="1"/>
          </p:cNvSpPr>
          <p:nvPr/>
        </p:nvSpPr>
        <p:spPr bwMode="auto">
          <a:xfrm flipV="1">
            <a:off x="2590800" y="3352800"/>
            <a:ext cx="1143000" cy="381000"/>
          </a:xfrm>
          <a:prstGeom prst="line">
            <a:avLst/>
          </a:prstGeom>
          <a:noFill/>
          <a:ln w="50800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8" grpId="0"/>
      <p:bldP spid="38959" grpId="0" animBg="1"/>
      <p:bldP spid="38960" grpId="0"/>
      <p:bldP spid="38961" grpId="0" animBg="1"/>
      <p:bldP spid="38962" grpId="0"/>
      <p:bldP spid="38963" grpId="0" animBg="1"/>
      <p:bldP spid="38964" grpId="0"/>
      <p:bldP spid="38965" grpId="0" animBg="1"/>
      <p:bldP spid="39" grpId="0" animBg="1"/>
      <p:bldP spid="40" grpId="0"/>
      <p:bldP spid="41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5055</Words>
  <Application>Microsoft Office PowerPoint</Application>
  <PresentationFormat>On-screen Show (4:3)</PresentationFormat>
  <Paragraphs>692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Congenital and Acquired Hemolytic Anemias</vt:lpstr>
      <vt:lpstr>Disclosure Information</vt:lpstr>
      <vt:lpstr>Hemolytic Anemia</vt:lpstr>
      <vt:lpstr>Normal red cell physiology  in 7 slides</vt:lpstr>
      <vt:lpstr>Red Cells</vt:lpstr>
      <vt:lpstr>Red Cell Structure grossly oversimplified</vt:lpstr>
      <vt:lpstr>PowerPoint Presentation</vt:lpstr>
      <vt:lpstr>Red Cell Metabolism grossly oversimplified</vt:lpstr>
      <vt:lpstr>PowerPoint Presentation</vt:lpstr>
      <vt:lpstr>Hemoglobin and oxygen binding</vt:lpstr>
      <vt:lpstr>Variable Clinical Presentation of Hemolytic Anemia</vt:lpstr>
      <vt:lpstr>Extravascular vs Intravascular Hemolysis</vt:lpstr>
      <vt:lpstr>Red Cell Inclusions</vt:lpstr>
      <vt:lpstr>Red Cell Membrane Disorders</vt:lpstr>
      <vt:lpstr>Hereditary Spherocytosis</vt:lpstr>
      <vt:lpstr>Clinical Manifestations of HS*</vt:lpstr>
      <vt:lpstr>Laboratory Manifestations of HS</vt:lpstr>
      <vt:lpstr>(Incubated) Osmotic Fragility Testing*</vt:lpstr>
      <vt:lpstr>Watch out, variability among labs</vt:lpstr>
      <vt:lpstr>Hereditary Elliptocytosis</vt:lpstr>
      <vt:lpstr>Hereditary Pyropoikilocytosis (HPP)</vt:lpstr>
      <vt:lpstr>Hereditary Stomatocytosis Syndromes</vt:lpstr>
      <vt:lpstr>Red cell morphologies </vt:lpstr>
      <vt:lpstr>Rh Null Phenotype – rare!</vt:lpstr>
      <vt:lpstr>Red Cell Enzyme Disorders</vt:lpstr>
      <vt:lpstr>RBC Enzyme Disorders</vt:lpstr>
      <vt:lpstr>Pentose phosphate pathway defect: G6PD Deficiency</vt:lpstr>
      <vt:lpstr>Pyruvate Kinase Deficiency</vt:lpstr>
      <vt:lpstr>PK Deficiency Peripheral Blood Smear</vt:lpstr>
      <vt:lpstr>Other Enzymopathies</vt:lpstr>
      <vt:lpstr>Hemoglobin Disorders</vt:lpstr>
      <vt:lpstr>Unstable Hemoglobins</vt:lpstr>
      <vt:lpstr>Methemoglobinemia: pathophysiology</vt:lpstr>
      <vt:lpstr>Methemoglobinemia - Etiology</vt:lpstr>
      <vt:lpstr>Methemoglobinemia Clinical Presentation</vt:lpstr>
      <vt:lpstr>Extrinsic and Acquired Causes of  Hemolytic Anemia</vt:lpstr>
      <vt:lpstr>Neonatal Alloimmune Hemolytic Anemia  (Erythroblastosis Fetalis or HDN)</vt:lpstr>
      <vt:lpstr>Pearls * of alloimmune hemolytic anemia</vt:lpstr>
      <vt:lpstr>Rh Hemolytic Disease</vt:lpstr>
      <vt:lpstr>Direct Antiglobulin Test</vt:lpstr>
      <vt:lpstr>ABO Incompatibility</vt:lpstr>
      <vt:lpstr>Warm Reactive Autoimmune Hemolytic Anemia (AIHA)</vt:lpstr>
      <vt:lpstr>AIHA Peripheral Blood Smears</vt:lpstr>
      <vt:lpstr>Cold Agglutinin Disease</vt:lpstr>
      <vt:lpstr>IgG vs IgM mediated hemolysis</vt:lpstr>
      <vt:lpstr>Paroxysmal Cold Hemoglobinuria (PCH)</vt:lpstr>
      <vt:lpstr>Red cell fragmentation disorders * </vt:lpstr>
      <vt:lpstr>Drug-induced hemolytic anemia*</vt:lpstr>
      <vt:lpstr>Thrombotic Thrombocytopenia Purpura (TTP)</vt:lpstr>
      <vt:lpstr>Toxins and external causes of hemolysis</vt:lpstr>
      <vt:lpstr>Paroxysmal Nocturnal Hemoglobinuria</vt:lpstr>
      <vt:lpstr>Management of Congenital  Hemolytic Anemia</vt:lpstr>
      <vt:lpstr>PowerPoint Presentation</vt:lpstr>
      <vt:lpstr>Indications for Splenectomy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epetraglia</dc:creator>
  <cp:lastModifiedBy>Jackie Holcomb</cp:lastModifiedBy>
  <cp:revision>21</cp:revision>
  <dcterms:created xsi:type="dcterms:W3CDTF">2014-06-26T18:08:03Z</dcterms:created>
  <dcterms:modified xsi:type="dcterms:W3CDTF">2015-01-23T16:35:56Z</dcterms:modified>
</cp:coreProperties>
</file>