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20" r:id="rId2"/>
    <p:sldId id="256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376" r:id="rId58"/>
    <p:sldId id="377" r:id="rId59"/>
    <p:sldId id="318" r:id="rId60"/>
    <p:sldId id="321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13" autoAdjust="0"/>
  </p:normalViewPr>
  <p:slideViewPr>
    <p:cSldViewPr>
      <p:cViewPr varScale="1">
        <p:scale>
          <a:sx n="68" d="100"/>
          <a:sy n="68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6E3A8-F6C4-FB4B-AB32-BCD5DEDAF64A}" type="doc">
      <dgm:prSet loTypeId="urn:microsoft.com/office/officeart/2005/8/layout/arrow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34D1B0-C677-8246-8D41-E2E660FC450C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TOXICITY</a:t>
          </a:r>
          <a:endParaRPr lang="en-US" dirty="0">
            <a:latin typeface="Arial"/>
            <a:cs typeface="Arial"/>
          </a:endParaRPr>
        </a:p>
      </dgm:t>
    </dgm:pt>
    <dgm:pt modelId="{D1AA4C12-E73E-E44B-8052-E427E554E73D}" type="parTrans" cxnId="{B81E173E-3F1F-9941-BB3A-A27ABD1A9F77}">
      <dgm:prSet/>
      <dgm:spPr/>
      <dgm:t>
        <a:bodyPr/>
        <a:lstStyle/>
        <a:p>
          <a:endParaRPr lang="en-US"/>
        </a:p>
      </dgm:t>
    </dgm:pt>
    <dgm:pt modelId="{F4B43278-7DCF-CE49-B732-9FEC0D08F84C}" type="sibTrans" cxnId="{B81E173E-3F1F-9941-BB3A-A27ABD1A9F77}">
      <dgm:prSet/>
      <dgm:spPr/>
      <dgm:t>
        <a:bodyPr/>
        <a:lstStyle/>
        <a:p>
          <a:endParaRPr lang="en-US"/>
        </a:p>
      </dgm:t>
    </dgm:pt>
    <dgm:pt modelId="{E1B79907-343E-324D-83FD-F356037F43FD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CURE</a:t>
          </a:r>
          <a:endParaRPr lang="en-US" dirty="0">
            <a:latin typeface="Arial"/>
            <a:cs typeface="Arial"/>
          </a:endParaRPr>
        </a:p>
      </dgm:t>
    </dgm:pt>
    <dgm:pt modelId="{712E2557-B5D9-8845-82DD-89B2AA2FD03E}" type="parTrans" cxnId="{4D0F4CC9-A3B0-CA45-BBA9-6014F09C8C9B}">
      <dgm:prSet/>
      <dgm:spPr/>
      <dgm:t>
        <a:bodyPr/>
        <a:lstStyle/>
        <a:p>
          <a:endParaRPr lang="en-US"/>
        </a:p>
      </dgm:t>
    </dgm:pt>
    <dgm:pt modelId="{592CB729-B1FD-6B46-A797-63110F0966C3}" type="sibTrans" cxnId="{4D0F4CC9-A3B0-CA45-BBA9-6014F09C8C9B}">
      <dgm:prSet/>
      <dgm:spPr/>
      <dgm:t>
        <a:bodyPr/>
        <a:lstStyle/>
        <a:p>
          <a:endParaRPr lang="en-US"/>
        </a:p>
      </dgm:t>
    </dgm:pt>
    <dgm:pt modelId="{3F93172A-274E-1148-B6FE-C3D0F332820A}" type="pres">
      <dgm:prSet presAssocID="{8666E3A8-F6C4-FB4B-AB32-BCD5DEDAF64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D48601-E178-E74D-9744-994BAC3E1597}" type="pres">
      <dgm:prSet presAssocID="{8666E3A8-F6C4-FB4B-AB32-BCD5DEDAF64A}" presName="divider" presStyleLbl="fgShp" presStyleIdx="0" presStyleCnt="1"/>
      <dgm:spPr/>
    </dgm:pt>
    <dgm:pt modelId="{C0BB94C8-D1B8-114A-B29F-540FC24A6D5D}" type="pres">
      <dgm:prSet presAssocID="{7B34D1B0-C677-8246-8D41-E2E660FC450C}" presName="downArrow" presStyleLbl="node1" presStyleIdx="0" presStyleCnt="2"/>
      <dgm:spPr/>
    </dgm:pt>
    <dgm:pt modelId="{CCA5EA7C-22BE-5C41-BE54-13E4F9613630}" type="pres">
      <dgm:prSet presAssocID="{7B34D1B0-C677-8246-8D41-E2E660FC450C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40CB9-80FD-F443-90FB-3C4512D9AB07}" type="pres">
      <dgm:prSet presAssocID="{E1B79907-343E-324D-83FD-F356037F43FD}" presName="upArrow" presStyleLbl="node1" presStyleIdx="1" presStyleCnt="2"/>
      <dgm:spPr/>
    </dgm:pt>
    <dgm:pt modelId="{EF411F9F-1B96-EF43-9CF5-A9C1FE7225E3}" type="pres">
      <dgm:prSet presAssocID="{E1B79907-343E-324D-83FD-F356037F43FD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0A230E-5FF4-4102-8DB1-2D49E422414C}" type="presOf" srcId="{E1B79907-343E-324D-83FD-F356037F43FD}" destId="{EF411F9F-1B96-EF43-9CF5-A9C1FE7225E3}" srcOrd="0" destOrd="0" presId="urn:microsoft.com/office/officeart/2005/8/layout/arrow3"/>
    <dgm:cxn modelId="{22DE26E7-A016-4074-AFB8-7C0282F16072}" type="presOf" srcId="{8666E3A8-F6C4-FB4B-AB32-BCD5DEDAF64A}" destId="{3F93172A-274E-1148-B6FE-C3D0F332820A}" srcOrd="0" destOrd="0" presId="urn:microsoft.com/office/officeart/2005/8/layout/arrow3"/>
    <dgm:cxn modelId="{8E33DF4D-8C39-4CF5-8AB1-F4094A884EB4}" type="presOf" srcId="{7B34D1B0-C677-8246-8D41-E2E660FC450C}" destId="{CCA5EA7C-22BE-5C41-BE54-13E4F9613630}" srcOrd="0" destOrd="0" presId="urn:microsoft.com/office/officeart/2005/8/layout/arrow3"/>
    <dgm:cxn modelId="{4D0F4CC9-A3B0-CA45-BBA9-6014F09C8C9B}" srcId="{8666E3A8-F6C4-FB4B-AB32-BCD5DEDAF64A}" destId="{E1B79907-343E-324D-83FD-F356037F43FD}" srcOrd="1" destOrd="0" parTransId="{712E2557-B5D9-8845-82DD-89B2AA2FD03E}" sibTransId="{592CB729-B1FD-6B46-A797-63110F0966C3}"/>
    <dgm:cxn modelId="{B81E173E-3F1F-9941-BB3A-A27ABD1A9F77}" srcId="{8666E3A8-F6C4-FB4B-AB32-BCD5DEDAF64A}" destId="{7B34D1B0-C677-8246-8D41-E2E660FC450C}" srcOrd="0" destOrd="0" parTransId="{D1AA4C12-E73E-E44B-8052-E427E554E73D}" sibTransId="{F4B43278-7DCF-CE49-B732-9FEC0D08F84C}"/>
    <dgm:cxn modelId="{DB497886-F1A1-4594-8EE1-7724D878C127}" type="presParOf" srcId="{3F93172A-274E-1148-B6FE-C3D0F332820A}" destId="{7FD48601-E178-E74D-9744-994BAC3E1597}" srcOrd="0" destOrd="0" presId="urn:microsoft.com/office/officeart/2005/8/layout/arrow3"/>
    <dgm:cxn modelId="{5D2FD774-8205-4EF4-92E8-10A8139189EA}" type="presParOf" srcId="{3F93172A-274E-1148-B6FE-C3D0F332820A}" destId="{C0BB94C8-D1B8-114A-B29F-540FC24A6D5D}" srcOrd="1" destOrd="0" presId="urn:microsoft.com/office/officeart/2005/8/layout/arrow3"/>
    <dgm:cxn modelId="{9FE843A7-BFE2-4CD2-9319-A180AAA8912A}" type="presParOf" srcId="{3F93172A-274E-1148-B6FE-C3D0F332820A}" destId="{CCA5EA7C-22BE-5C41-BE54-13E4F9613630}" srcOrd="2" destOrd="0" presId="urn:microsoft.com/office/officeart/2005/8/layout/arrow3"/>
    <dgm:cxn modelId="{9F299674-31ED-495A-A15B-F8A17DA6C89F}" type="presParOf" srcId="{3F93172A-274E-1148-B6FE-C3D0F332820A}" destId="{2B240CB9-80FD-F443-90FB-3C4512D9AB07}" srcOrd="3" destOrd="0" presId="urn:microsoft.com/office/officeart/2005/8/layout/arrow3"/>
    <dgm:cxn modelId="{43E44D62-142F-424E-9372-1D13F8B66884}" type="presParOf" srcId="{3F93172A-274E-1148-B6FE-C3D0F332820A}" destId="{EF411F9F-1B96-EF43-9CF5-A9C1FE7225E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48601-E178-E74D-9744-994BAC3E1597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0BB94C8-D1B8-114A-B29F-540FC24A6D5D}">
      <dsp:nvSpPr>
        <dsp:cNvPr id="0" name=""/>
        <dsp:cNvSpPr/>
      </dsp:nvSpPr>
      <dsp:spPr>
        <a:xfrm>
          <a:off x="731520" y="203200"/>
          <a:ext cx="1828800" cy="1625600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A5EA7C-22BE-5C41-BE54-13E4F9613630}">
      <dsp:nvSpPr>
        <dsp:cNvPr id="0" name=""/>
        <dsp:cNvSpPr/>
      </dsp:nvSpPr>
      <dsp:spPr>
        <a:xfrm>
          <a:off x="3230880" y="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"/>
              <a:cs typeface="Arial"/>
            </a:rPr>
            <a:t>TOXICITY</a:t>
          </a:r>
          <a:endParaRPr lang="en-US" sz="2600" kern="1200" dirty="0">
            <a:latin typeface="Arial"/>
            <a:cs typeface="Arial"/>
          </a:endParaRPr>
        </a:p>
      </dsp:txBody>
      <dsp:txXfrm>
        <a:off x="3230880" y="0"/>
        <a:ext cx="1950720" cy="1706880"/>
      </dsp:txXfrm>
    </dsp:sp>
    <dsp:sp modelId="{2B240CB9-80FD-F443-90FB-3C4512D9AB07}">
      <dsp:nvSpPr>
        <dsp:cNvPr id="0" name=""/>
        <dsp:cNvSpPr/>
      </dsp:nvSpPr>
      <dsp:spPr>
        <a:xfrm>
          <a:off x="3535680" y="2235200"/>
          <a:ext cx="1828800" cy="1625600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411F9F-1B96-EF43-9CF5-A9C1FE7225E3}">
      <dsp:nvSpPr>
        <dsp:cNvPr id="0" name=""/>
        <dsp:cNvSpPr/>
      </dsp:nvSpPr>
      <dsp:spPr>
        <a:xfrm>
          <a:off x="914400" y="235712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"/>
              <a:cs typeface="Arial"/>
            </a:rPr>
            <a:t>CURE</a:t>
          </a:r>
          <a:endParaRPr lang="en-US" sz="2600" kern="1200" dirty="0">
            <a:latin typeface="Arial"/>
            <a:cs typeface="Arial"/>
          </a:endParaRPr>
        </a:p>
      </dsp:txBody>
      <dsp:txXfrm>
        <a:off x="914400" y="2357120"/>
        <a:ext cx="1950720" cy="170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B17EF9-0E5D-455E-AEA8-C87688BA6737}" type="datetimeFigureOut">
              <a:rPr lang="en-US"/>
              <a:pPr>
                <a:defRPr/>
              </a:pPr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29BE9D-BA35-414A-BCD9-D26AAAEA3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614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Unmute (* 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Good afternoon. My name is Glen Lew and I have the pleasure of moderating the ASPHO webinar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entitled “Leukemias in Children with Down Syndrome”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I have a few housekeeping items before we get started;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Please note that all participants have been muted for the presentation this afternoon.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I would like to direct your attention to the chat room on your screen. Please use this chat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room to ask any questions which I will direct to the speakers at the end of our presentation.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You can also use this area to let me know about any AV issues or technical issues.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Our speakers today are Jeffrey Taub from ***, and Kelly Maloney from Colorado.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I’ll begin with two quick case vignettes to set the stage.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0709149-C736-4F71-B29B-7972E15DB958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783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55BE13C-D6FB-450F-827D-FCA988FB39AB}" type="slidenum">
              <a:rPr lang="en-US" altLang="en-US" sz="1200">
                <a:latin typeface="Times" panose="02020603050405020304" pitchFamily="18" charset="0"/>
              </a:rPr>
              <a:pPr eaLnBrk="1" hangingPunct="1"/>
              <a:t>29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8829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6E772E0-A3A3-4170-B7B9-CA88523A948F}" type="slidenum">
              <a:rPr lang="en-US" altLang="en-US" sz="1200">
                <a:latin typeface="Times" panose="02020603050405020304" pitchFamily="18" charset="0"/>
              </a:rPr>
              <a:pPr eaLnBrk="1" hangingPunct="1"/>
              <a:t>31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472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484C174-8CF6-4EAE-9CE7-E0684FE3BDAD}" type="slidenum">
              <a:rPr lang="en-US" altLang="en-US" sz="1200">
                <a:latin typeface="Times" panose="02020603050405020304" pitchFamily="18" charset="0"/>
              </a:rPr>
              <a:pPr eaLnBrk="1" hangingPunct="1"/>
              <a:t>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475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DA1E943-5496-4A4B-917B-3A9F5E61440B}" type="slidenum">
              <a:rPr lang="en-US" altLang="en-US" sz="1200">
                <a:latin typeface="Times" panose="02020603050405020304" pitchFamily="18" charset="0"/>
              </a:rPr>
              <a:pPr eaLnBrk="1" hangingPunct="1"/>
              <a:t>5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230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Down syndrome or Down syndrome mosaicism</a:t>
            </a:r>
            <a:r>
              <a:rPr lang="en-US" altLang="en-US" smtClean="0">
                <a:solidFill>
                  <a:srgbClr val="296DC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-cytogenetic or FISH confirmation within 21 days of enrollment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14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FBE2F5-5C3A-4CDD-B8EB-FD193550685B}" type="slidenum">
              <a:rPr lang="en-US" altLang="en-US" sz="1200">
                <a:latin typeface="Times" panose="02020603050405020304" pitchFamily="18" charset="0"/>
              </a:rPr>
              <a:pPr eaLnBrk="1" hangingPunct="1"/>
              <a:t>23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5772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9105DCB-5C0F-4EC3-94D6-94925F9E5909}" type="slidenum">
              <a:rPr lang="en-US" altLang="en-US" sz="1200">
                <a:latin typeface="Times" panose="02020603050405020304" pitchFamily="18" charset="0"/>
              </a:rPr>
              <a:pPr eaLnBrk="1" hangingPunct="1"/>
              <a:t>24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6413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59CE6F4-A79D-4C44-B77E-A22A52A46ACA}" type="slidenum">
              <a:rPr lang="en-US" altLang="en-US" sz="1200">
                <a:latin typeface="Times" panose="02020603050405020304" pitchFamily="18" charset="0"/>
              </a:rPr>
              <a:pPr eaLnBrk="1" hangingPunct="1"/>
              <a:t>25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6550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F65B3F0-AC4F-4AA2-8A68-A24EF1B097A3}" type="slidenum">
              <a:rPr lang="en-US" altLang="en-US" sz="1200">
                <a:latin typeface="Times" panose="02020603050405020304" pitchFamily="18" charset="0"/>
              </a:rPr>
              <a:pPr eaLnBrk="1" hangingPunct="1"/>
              <a:t>26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8737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339850" y="915988"/>
            <a:ext cx="4178300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Text Box 2"/>
          <p:cNvSpPr>
            <a:spLocks noChangeArrowheads="1"/>
          </p:cNvSpPr>
          <p:nvPr>
            <p:ph type="body" idx="1"/>
          </p:nvPr>
        </p:nvSpPr>
        <p:spPr bwMode="auto">
          <a:xfrm>
            <a:off x="1046163" y="4352925"/>
            <a:ext cx="4772025" cy="3478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292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A270-EB3C-45CC-BF7C-05D86CC9CAEF}" type="datetimeFigureOut">
              <a:rPr lang="en-US"/>
              <a:pPr>
                <a:defRPr/>
              </a:pPr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B744C-8F84-42BE-AF42-0A2161580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46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5104E-B2E6-45B9-A1B8-C8A19E10DD69}" type="datetimeFigureOut">
              <a:rPr lang="en-US"/>
              <a:pPr>
                <a:defRPr/>
              </a:pPr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16E37-6B03-48D3-A06C-6A95484A8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10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85C9-72A7-4602-B9E4-82BFFB2148A1}" type="datetimeFigureOut">
              <a:rPr lang="en-US"/>
              <a:pPr>
                <a:defRPr/>
              </a:pPr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422C3-FD24-4023-BCDC-69FB2C7E9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548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25888"/>
            <a:ext cx="8229600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4375E-D554-4D96-A1DE-99FFFACDA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032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D13BD-C377-4627-B1C0-3DB1E9713B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741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89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68992-9729-4AF8-BBBF-0486048AA5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740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8F2B8-2CA9-4884-A96B-201CF9DB0E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25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DEF6D-3D7C-41DB-BF5B-E959BFC20AD7}" type="datetimeFigureOut">
              <a:rPr lang="en-US"/>
              <a:pPr>
                <a:defRPr/>
              </a:pPr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8ED83-5271-4BEF-89CE-C2718BDD3C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1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A8853-CF3D-4158-8308-5DCC09CD9FAA}" type="datetimeFigureOut">
              <a:rPr lang="en-US"/>
              <a:pPr>
                <a:defRPr/>
              </a:pPr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D51BA-0700-4293-A355-B2DE601AD1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53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43462-D80F-4F14-BABA-DD45105CFE4B}" type="datetimeFigureOut">
              <a:rPr lang="en-US"/>
              <a:pPr>
                <a:defRPr/>
              </a:pPr>
              <a:t>9/22/2016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B5D16-EC23-4760-8CB1-54FF0845E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42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87FF-102F-4C70-BE33-6B380EEEFE84}" type="datetimeFigureOut">
              <a:rPr lang="en-US"/>
              <a:pPr>
                <a:defRPr/>
              </a:pPr>
              <a:t>9/22/2016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462F2-E7CA-49EB-8423-D56C81F7E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0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E1706-E110-4834-99EE-E3B07A904921}" type="datetimeFigureOut">
              <a:rPr lang="en-US"/>
              <a:pPr>
                <a:defRPr/>
              </a:pPr>
              <a:t>9/22/2016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6B998-14F6-4581-AEAB-CC5994540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84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2DCE3-BE9E-4791-9353-FFA9D0F579AE}" type="datetimeFigureOut">
              <a:rPr lang="en-US"/>
              <a:pPr>
                <a:defRPr/>
              </a:pPr>
              <a:t>9/22/2016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E1768-7761-4090-9ED4-15EC61C551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90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FC7E1-BD8D-4343-B653-397DBC0B61AA}" type="datetimeFigureOut">
              <a:rPr lang="en-US"/>
              <a:pPr>
                <a:defRPr/>
              </a:pPr>
              <a:t>9/22/2016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BA895-EB2E-4239-A6CE-48F87523E8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76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39ED-EA46-48EC-B65B-C83443A1CAE9}" type="datetimeFigureOut">
              <a:rPr lang="en-US"/>
              <a:pPr>
                <a:defRPr/>
              </a:pPr>
              <a:t>9/22/2016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BD17E-4191-4424-94B8-C351015DC2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79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581A8C-20C3-4655-99AC-372A2770EE9E}" type="datetimeFigureOut">
              <a:rPr lang="en-US"/>
              <a:pPr>
                <a:defRPr/>
              </a:pPr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1E294A8-4CA8-4286-8DC1-341F650E73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package" Target="../embeddings/Microsoft_Word_Document1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package" Target="../embeddings/Microsoft_Word_Document2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package" Target="../embeddings/Microsoft_Word_Document3.doc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w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Welcome!</a:t>
            </a:r>
            <a:endParaRPr lang="en-US" altLang="en-US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696200" cy="4876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To join the call dial (866) 740-1260, passcode 3754894#.</a:t>
            </a:r>
          </a:p>
          <a:p>
            <a:pPr eaLnBrk="1" hangingPunct="1"/>
            <a:r>
              <a:rPr lang="en-US" altLang="en-US" sz="2800" smtClean="0"/>
              <a:t>All participants are placed on mute for the duration of the webinar.</a:t>
            </a:r>
          </a:p>
          <a:p>
            <a:pPr eaLnBrk="1" hangingPunct="1"/>
            <a:r>
              <a:rPr lang="en-US" altLang="en-US" sz="2800" smtClean="0"/>
              <a:t>If you have questions, type them in the chat box at the bottom left hand side of your screen. They will be answered at the end of the presentation.</a:t>
            </a:r>
          </a:p>
          <a:p>
            <a:pPr eaLnBrk="1" hangingPunct="1"/>
            <a:r>
              <a:rPr lang="en-US" altLang="en-US" sz="2800" smtClean="0"/>
              <a:t>This conference is being recorded for future use.</a:t>
            </a:r>
          </a:p>
          <a:p>
            <a:pPr eaLnBrk="1" hangingPunct="1"/>
            <a:r>
              <a:rPr lang="en-US" altLang="en-US" sz="2800" smtClean="0"/>
              <a:t>The recording will be made available on the ASPHO website afterwards.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60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76200"/>
            <a:ext cx="843915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304800" y="52578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Arial" panose="020B0604020202020204" pitchFamily="34" charset="0"/>
              </a:rPr>
              <a:t>Down syndrome children have a 500-fold increase risk to develop AMKL compared to non-Down syndrome children</a:t>
            </a:r>
          </a:p>
        </p:txBody>
      </p:sp>
    </p:spTree>
    <p:extLst>
      <p:ext uri="{BB962C8B-B14F-4D97-AF65-F5344CB8AC3E}">
        <p14:creationId xmlns:p14="http://schemas.microsoft.com/office/powerpoint/2010/main" val="27804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sz="2800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Characterization of Blast Cells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04800" y="1368425"/>
            <a:ext cx="8686800" cy="4498975"/>
          </a:xfrm>
        </p:spPr>
        <p:txBody>
          <a:bodyPr/>
          <a:lstStyle/>
          <a:p>
            <a:r>
              <a:rPr lang="en-US" altLang="en-US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Immunophenotype: CD41/61 (platelet antigens glycoprotein IIb/IIIa, CD7 (aberrant T-cell antigen expression), CD36 (thrombospondin receptor).</a:t>
            </a:r>
          </a:p>
          <a:p>
            <a:r>
              <a:rPr lang="en-US" altLang="en-US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Common cytogenetics abnormalities include trisomies +8, +21, +11 and structural abnormalities dup(1q), del(6q), del(7p), dup(7q), del(16q). [</a:t>
            </a:r>
            <a:r>
              <a:rPr lang="en-US" altLang="en-US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Forestier et al., Blood 2008]</a:t>
            </a:r>
          </a:p>
          <a:p>
            <a:r>
              <a:rPr lang="en-US" altLang="en-US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Classic cytogenetic abnormalities detected in pediatric AML cases are extremely rare in ML-DS  including t(8;21), inv(16), t(15;17), MLL (11q23) rearrangements or t(1;22) seen in non-DS AMKL cases.</a:t>
            </a:r>
          </a:p>
        </p:txBody>
      </p:sp>
    </p:spTree>
    <p:extLst>
      <p:ext uri="{BB962C8B-B14F-4D97-AF65-F5344CB8AC3E}">
        <p14:creationId xmlns:p14="http://schemas.microsoft.com/office/powerpoint/2010/main" val="42678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r="101"/>
          <a:stretch>
            <a:fillRect/>
          </a:stretch>
        </p:blipFill>
        <p:spPr bwMode="auto">
          <a:xfrm>
            <a:off x="3581400" y="2133600"/>
            <a:ext cx="52578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267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8"/>
          <p:cNvSpPr>
            <a:spLocks noChangeArrowheads="1"/>
          </p:cNvSpPr>
          <p:nvPr/>
        </p:nvSpPr>
        <p:spPr bwMode="auto">
          <a:xfrm>
            <a:off x="990600" y="-152400"/>
            <a:ext cx="76962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Identification of GATA1 Mutations in ML-DS</a:t>
            </a:r>
            <a:b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5036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39"/>
          <p:cNvSpPr txBox="1">
            <a:spLocks noChangeArrowheads="1"/>
          </p:cNvSpPr>
          <p:nvPr/>
        </p:nvSpPr>
        <p:spPr bwMode="auto">
          <a:xfrm>
            <a:off x="6781800" y="1981200"/>
            <a:ext cx="1028700" cy="717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>
                <a:latin typeface="Times" panose="02020603050405020304" pitchFamily="18" charset="0"/>
                <a:cs typeface="Times New Roman" panose="02020603050405020304" pitchFamily="18" charset="0"/>
              </a:rPr>
              <a:t>If cellular, moderately cellular, ≥ 20% blasts</a:t>
            </a:r>
            <a:endParaRPr lang="en-US" altLang="en-US" sz="900" b="1">
              <a:latin typeface="Times" panose="02020603050405020304" pitchFamily="18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  <p:sp>
        <p:nvSpPr>
          <p:cNvPr id="32770" name="Text Box 38"/>
          <p:cNvSpPr txBox="1">
            <a:spLocks noChangeArrowheads="1"/>
          </p:cNvSpPr>
          <p:nvPr/>
        </p:nvSpPr>
        <p:spPr bwMode="auto">
          <a:xfrm>
            <a:off x="6229350" y="4738688"/>
            <a:ext cx="12573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>
                <a:latin typeface="Times" panose="02020603050405020304" pitchFamily="18" charset="0"/>
                <a:cs typeface="Times New Roman" panose="02020603050405020304" pitchFamily="18" charset="0"/>
              </a:rPr>
              <a:t>PR, RD or Relapse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32771" name="Line 37"/>
          <p:cNvSpPr>
            <a:spLocks noChangeShapeType="1"/>
          </p:cNvSpPr>
          <p:nvPr/>
        </p:nvSpPr>
        <p:spPr bwMode="auto">
          <a:xfrm>
            <a:off x="4400550" y="2801938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Text Box 36"/>
          <p:cNvSpPr txBox="1">
            <a:spLocks noChangeArrowheads="1"/>
          </p:cNvSpPr>
          <p:nvPr/>
        </p:nvSpPr>
        <p:spPr bwMode="auto">
          <a:xfrm>
            <a:off x="3371850" y="304800"/>
            <a:ext cx="2057400" cy="4572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" panose="02020603050405020304" pitchFamily="18" charset="0"/>
                <a:cs typeface="Times New Roman" panose="02020603050405020304" pitchFamily="18" charset="0"/>
              </a:rPr>
              <a:t>Study Entry</a:t>
            </a:r>
            <a:endParaRPr lang="en-US" altLang="en-US" sz="900" b="1">
              <a:latin typeface="Times" panose="02020603050405020304" pitchFamily="18" charset="0"/>
            </a:endParaRPr>
          </a:p>
          <a:p>
            <a:pPr algn="ctr" eaLnBrk="1" hangingPunct="1"/>
            <a:r>
              <a:rPr lang="en-US" altLang="en-US" sz="1000" b="1"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</a:t>
            </a:r>
            <a:r>
              <a:rPr lang="en-US" altLang="en-US" sz="1000" b="1">
                <a:latin typeface="Tahoma" panose="020B0604030504040204" pitchFamily="34" charset="0"/>
                <a:cs typeface="Times New Roman" panose="02020603050405020304" pitchFamily="18" charset="0"/>
              </a:rPr>
              <a:t> 4 years of age at diagnosis</a:t>
            </a:r>
            <a:endParaRPr lang="en-US" altLang="en-US" sz="900" b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/>
            <a:endParaRPr lang="en-US" altLang="en-US" sz="1000" b="1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2773" name="Line 35"/>
          <p:cNvSpPr>
            <a:spLocks noChangeShapeType="1"/>
          </p:cNvSpPr>
          <p:nvPr/>
        </p:nvSpPr>
        <p:spPr bwMode="auto">
          <a:xfrm>
            <a:off x="4419600" y="1219200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34"/>
          <p:cNvSpPr>
            <a:spLocks noChangeShapeType="1"/>
          </p:cNvSpPr>
          <p:nvPr/>
        </p:nvSpPr>
        <p:spPr bwMode="auto">
          <a:xfrm>
            <a:off x="4400550" y="1689100"/>
            <a:ext cx="0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33"/>
          <p:cNvSpPr>
            <a:spLocks noChangeShapeType="1"/>
          </p:cNvSpPr>
          <p:nvPr/>
        </p:nvSpPr>
        <p:spPr bwMode="auto">
          <a:xfrm>
            <a:off x="4400550" y="1892300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32"/>
          <p:cNvSpPr>
            <a:spLocks noChangeShapeType="1"/>
          </p:cNvSpPr>
          <p:nvPr/>
        </p:nvSpPr>
        <p:spPr bwMode="auto">
          <a:xfrm flipV="1">
            <a:off x="4400550" y="2200275"/>
            <a:ext cx="342900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31"/>
          <p:cNvSpPr>
            <a:spLocks noChangeShapeType="1"/>
          </p:cNvSpPr>
          <p:nvPr/>
        </p:nvSpPr>
        <p:spPr bwMode="auto">
          <a:xfrm flipV="1">
            <a:off x="4400550" y="2997200"/>
            <a:ext cx="1714500" cy="79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30"/>
          <p:cNvSpPr>
            <a:spLocks noChangeShapeType="1"/>
          </p:cNvSpPr>
          <p:nvPr/>
        </p:nvSpPr>
        <p:spPr bwMode="auto">
          <a:xfrm>
            <a:off x="4400550" y="3590925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29"/>
          <p:cNvSpPr>
            <a:spLocks noChangeShapeType="1"/>
          </p:cNvSpPr>
          <p:nvPr/>
        </p:nvSpPr>
        <p:spPr bwMode="auto">
          <a:xfrm>
            <a:off x="4400550" y="4391025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Line 28"/>
          <p:cNvSpPr>
            <a:spLocks noChangeShapeType="1"/>
          </p:cNvSpPr>
          <p:nvPr/>
        </p:nvSpPr>
        <p:spPr bwMode="auto">
          <a:xfrm>
            <a:off x="4400550" y="4505325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27"/>
          <p:cNvSpPr>
            <a:spLocks noChangeShapeType="1"/>
          </p:cNvSpPr>
          <p:nvPr/>
        </p:nvSpPr>
        <p:spPr bwMode="auto">
          <a:xfrm>
            <a:off x="4400550" y="519112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Line 26"/>
          <p:cNvSpPr>
            <a:spLocks noChangeShapeType="1"/>
          </p:cNvSpPr>
          <p:nvPr/>
        </p:nvSpPr>
        <p:spPr bwMode="auto">
          <a:xfrm>
            <a:off x="4400550" y="5876925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Text Box 25"/>
          <p:cNvSpPr txBox="1">
            <a:spLocks noChangeArrowheads="1"/>
          </p:cNvSpPr>
          <p:nvPr/>
        </p:nvSpPr>
        <p:spPr bwMode="auto">
          <a:xfrm>
            <a:off x="3028950" y="1374775"/>
            <a:ext cx="2628900" cy="33655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000" b="1" dirty="0">
                <a:latin typeface="Times" charset="0"/>
                <a:cs typeface="Times New Roman" charset="0"/>
              </a:rPr>
              <a:t>Induction I  CI-TAD + IT AraC</a:t>
            </a:r>
            <a:endParaRPr lang="en-US" sz="900" b="1" dirty="0">
              <a:latin typeface="Times" charset="0"/>
            </a:endParaRPr>
          </a:p>
          <a:p>
            <a:pPr>
              <a:defRPr/>
            </a:pPr>
            <a:endParaRPr lang="en-US" sz="2400" dirty="0">
              <a:solidFill>
                <a:schemeClr val="accent6"/>
              </a:solidFill>
              <a:latin typeface="Times" charset="0"/>
            </a:endParaRPr>
          </a:p>
        </p:txBody>
      </p:sp>
      <p:sp>
        <p:nvSpPr>
          <p:cNvPr id="12304" name="Text Box 24"/>
          <p:cNvSpPr txBox="1">
            <a:spLocks noChangeArrowheads="1"/>
          </p:cNvSpPr>
          <p:nvPr/>
        </p:nvSpPr>
        <p:spPr bwMode="auto">
          <a:xfrm>
            <a:off x="3028950" y="2489200"/>
            <a:ext cx="2628900" cy="3810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000" b="1" dirty="0">
                <a:latin typeface="Times" charset="0"/>
                <a:cs typeface="Times New Roman" charset="0"/>
              </a:rPr>
              <a:t>Induction II</a:t>
            </a:r>
            <a:r>
              <a:rPr lang="en-US" sz="1000" dirty="0">
                <a:latin typeface="Times" charset="0"/>
                <a:cs typeface="Times New Roman" charset="0"/>
              </a:rPr>
              <a:t> </a:t>
            </a:r>
            <a:r>
              <a:rPr lang="en-US" sz="1000" b="1" dirty="0">
                <a:latin typeface="Times" charset="0"/>
                <a:cs typeface="Times New Roman" charset="0"/>
              </a:rPr>
              <a:t>Capizzi II Course</a:t>
            </a:r>
            <a:endParaRPr lang="en-US" sz="900" dirty="0">
              <a:latin typeface="Times" charset="0"/>
            </a:endParaRPr>
          </a:p>
          <a:p>
            <a:pPr>
              <a:defRPr/>
            </a:pPr>
            <a:endParaRPr lang="en-US" sz="2400" dirty="0">
              <a:solidFill>
                <a:schemeClr val="accent6"/>
              </a:solidFill>
              <a:latin typeface="Times" charset="0"/>
            </a:endParaRPr>
          </a:p>
        </p:txBody>
      </p:sp>
      <p:sp>
        <p:nvSpPr>
          <p:cNvPr id="32785" name="Text Box 23"/>
          <p:cNvSpPr txBox="1">
            <a:spLocks noChangeArrowheads="1"/>
          </p:cNvSpPr>
          <p:nvPr/>
        </p:nvSpPr>
        <p:spPr bwMode="auto">
          <a:xfrm>
            <a:off x="3028950" y="3248025"/>
            <a:ext cx="2628900" cy="3810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" panose="02020603050405020304" pitchFamily="18" charset="0"/>
                <a:cs typeface="Times New Roman" panose="02020603050405020304" pitchFamily="18" charset="0"/>
              </a:rPr>
              <a:t>Induction III  CI-TAD + IT AraC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32786" name="Text Box 22"/>
          <p:cNvSpPr txBox="1">
            <a:spLocks noChangeArrowheads="1"/>
          </p:cNvSpPr>
          <p:nvPr/>
        </p:nvSpPr>
        <p:spPr bwMode="auto">
          <a:xfrm>
            <a:off x="3048000" y="4038600"/>
            <a:ext cx="2628900" cy="3429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" panose="02020603050405020304" pitchFamily="18" charset="0"/>
                <a:cs typeface="Times New Roman" panose="02020603050405020304" pitchFamily="18" charset="0"/>
              </a:rPr>
              <a:t>Induction IV</a:t>
            </a:r>
            <a:r>
              <a:rPr lang="en-US" altLang="en-US" sz="1000">
                <a:latin typeface="Times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000" b="1">
                <a:latin typeface="Times" panose="02020603050405020304" pitchFamily="18" charset="0"/>
                <a:cs typeface="Times New Roman" panose="02020603050405020304" pitchFamily="18" charset="0"/>
              </a:rPr>
              <a:t>CI-TAD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32787" name="Text Box 21"/>
          <p:cNvSpPr txBox="1">
            <a:spLocks noChangeArrowheads="1"/>
          </p:cNvSpPr>
          <p:nvPr/>
        </p:nvSpPr>
        <p:spPr bwMode="auto">
          <a:xfrm>
            <a:off x="3028950" y="4848225"/>
            <a:ext cx="2628900" cy="3429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" panose="02020603050405020304" pitchFamily="18" charset="0"/>
                <a:cs typeface="Times New Roman" panose="02020603050405020304" pitchFamily="18" charset="0"/>
              </a:rPr>
              <a:t>Intensification I  VP/AraC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3028950" y="5534025"/>
            <a:ext cx="2628900" cy="3429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en-US" sz="1000" b="1">
                <a:latin typeface="Times" panose="02020603050405020304" pitchFamily="18" charset="0"/>
                <a:cs typeface="Times New Roman" panose="02020603050405020304" pitchFamily="18" charset="0"/>
              </a:rPr>
              <a:t>Intensification II </a:t>
            </a:r>
            <a:r>
              <a:rPr lang="fr-FR" altLang="en-US" sz="1000"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000" b="1">
                <a:latin typeface="Times" panose="02020603050405020304" pitchFamily="18" charset="0"/>
                <a:cs typeface="Times New Roman" panose="02020603050405020304" pitchFamily="18" charset="0"/>
              </a:rPr>
              <a:t>VP/AraC</a:t>
            </a:r>
            <a:endParaRPr lang="fr-FR" altLang="en-US" b="1">
              <a:latin typeface="Times" panose="02020603050405020304" pitchFamily="18" charset="0"/>
            </a:endParaRPr>
          </a:p>
        </p:txBody>
      </p:sp>
      <p:sp>
        <p:nvSpPr>
          <p:cNvPr id="32789" name="Text Box 19"/>
          <p:cNvSpPr txBox="1">
            <a:spLocks noChangeArrowheads="1"/>
          </p:cNvSpPr>
          <p:nvPr/>
        </p:nvSpPr>
        <p:spPr bwMode="auto">
          <a:xfrm>
            <a:off x="3943350" y="6477000"/>
            <a:ext cx="914400" cy="3429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>
                <a:latin typeface="Times" panose="02020603050405020304" pitchFamily="18" charset="0"/>
                <a:cs typeface="Times New Roman" panose="02020603050405020304" pitchFamily="18" charset="0"/>
              </a:rPr>
              <a:t>Follow-Up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2790" name="Text Box 18"/>
          <p:cNvSpPr txBox="1">
            <a:spLocks noChangeArrowheads="1"/>
          </p:cNvSpPr>
          <p:nvPr/>
        </p:nvSpPr>
        <p:spPr bwMode="auto">
          <a:xfrm>
            <a:off x="6000750" y="5305425"/>
            <a:ext cx="1485900" cy="3429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>
                <a:latin typeface="Times" panose="02020603050405020304" pitchFamily="18" charset="0"/>
                <a:cs typeface="Times New Roman" panose="02020603050405020304" pitchFamily="18" charset="0"/>
              </a:rPr>
              <a:t>Off Protocol Therapy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2791" name="Line 17"/>
          <p:cNvSpPr>
            <a:spLocks noChangeShapeType="1"/>
          </p:cNvSpPr>
          <p:nvPr/>
        </p:nvSpPr>
        <p:spPr bwMode="auto">
          <a:xfrm>
            <a:off x="6572250" y="5648325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Line 16"/>
          <p:cNvSpPr>
            <a:spLocks noChangeShapeType="1"/>
          </p:cNvSpPr>
          <p:nvPr/>
        </p:nvSpPr>
        <p:spPr bwMode="auto">
          <a:xfrm flipH="1">
            <a:off x="4857750" y="6791325"/>
            <a:ext cx="1714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3" name="Text Box 40"/>
          <p:cNvSpPr txBox="1">
            <a:spLocks noChangeArrowheads="1"/>
          </p:cNvSpPr>
          <p:nvPr/>
        </p:nvSpPr>
        <p:spPr bwMode="auto">
          <a:xfrm>
            <a:off x="76200" y="4191000"/>
            <a:ext cx="2895600" cy="167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>
                <a:latin typeface="Arial" panose="020B0604020202020204" pitchFamily="34" charset="0"/>
              </a:rPr>
              <a:t>BMA = Bone Marrow Aspirate.</a:t>
            </a:r>
            <a:endParaRPr lang="en-US" altLang="en-US" sz="900" b="1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000" b="1">
                <a:latin typeface="Arial" panose="020B0604020202020204" pitchFamily="34" charset="0"/>
              </a:rPr>
              <a:t>MRD = Minimal Residual Disease</a:t>
            </a:r>
            <a:endParaRPr lang="en-US" altLang="en-US" sz="900" b="1">
              <a:latin typeface="Arial" panose="020B0604020202020204" pitchFamily="34" charset="0"/>
            </a:endParaRPr>
          </a:p>
          <a:p>
            <a:pPr eaLnBrk="1" hangingPunct="1"/>
            <a:r>
              <a:rPr lang="fr-FR" altLang="en-US" sz="1000" b="1">
                <a:latin typeface="Arial" panose="020B0604020202020204" pitchFamily="34" charset="0"/>
              </a:rPr>
              <a:t>CI-TAD: Continuous Infusion Cytarabine (AraC)/Daunorubicin + </a:t>
            </a:r>
            <a:r>
              <a:rPr lang="en-US" altLang="en-US" sz="1000" b="1">
                <a:latin typeface="Arial" panose="020B0604020202020204" pitchFamily="34" charset="0"/>
              </a:rPr>
              <a:t>6-Thioguanine</a:t>
            </a:r>
            <a:endParaRPr lang="en-US" altLang="en-US" sz="900" b="1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000" b="1">
                <a:latin typeface="Arial" panose="020B0604020202020204" pitchFamily="34" charset="0"/>
              </a:rPr>
              <a:t>CR = Complete Response </a:t>
            </a:r>
            <a:endParaRPr lang="en-US" altLang="en-US" sz="900" b="1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000" b="1">
                <a:latin typeface="Arial" panose="020B0604020202020204" pitchFamily="34" charset="0"/>
              </a:rPr>
              <a:t>PR = Partial Response </a:t>
            </a:r>
            <a:endParaRPr lang="en-US" altLang="en-US" sz="900" b="1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000" b="1">
                <a:latin typeface="Arial" panose="020B0604020202020204" pitchFamily="34" charset="0"/>
              </a:rPr>
              <a:t>RD = Refractory Disease</a:t>
            </a:r>
            <a:endParaRPr lang="en-US" altLang="en-US" sz="900" b="1">
              <a:latin typeface="Arial" panose="020B0604020202020204" pitchFamily="34" charset="0"/>
            </a:endParaRPr>
          </a:p>
          <a:p>
            <a:pPr eaLnBrk="1" hangingPunct="1"/>
            <a:r>
              <a:rPr lang="fr-FR" altLang="en-US" sz="1000" b="1">
                <a:latin typeface="Arial" panose="020B0604020202020204" pitchFamily="34" charset="0"/>
              </a:rPr>
              <a:t>Capizzi II: Cytarabine (AraC)/L-asparaginase</a:t>
            </a:r>
            <a:endParaRPr lang="en-US" altLang="en-US" sz="900" b="1">
              <a:latin typeface="Arial" panose="020B0604020202020204" pitchFamily="34" charset="0"/>
            </a:endParaRPr>
          </a:p>
          <a:p>
            <a:pPr eaLnBrk="1" hangingPunct="1"/>
            <a:r>
              <a:rPr lang="fr-FR" altLang="en-US" sz="1000" b="1">
                <a:latin typeface="Arial" panose="020B0604020202020204" pitchFamily="34" charset="0"/>
              </a:rPr>
              <a:t>VP/Ara-C: Etoposide/Cytarabine (AraC)</a:t>
            </a:r>
            <a:endParaRPr lang="en-US" altLang="en-US" sz="900" b="1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000" b="1">
                <a:latin typeface="Arial" panose="020B0604020202020204" pitchFamily="34" charset="0"/>
              </a:rPr>
              <a:t>IT AraC: Intrathecal Cytarabine</a:t>
            </a:r>
            <a:endParaRPr lang="en-US" altLang="en-US" sz="900" b="1">
              <a:latin typeface="Arial" panose="020B0604020202020204" pitchFamily="34" charset="0"/>
            </a:endParaRPr>
          </a:p>
          <a:p>
            <a:pPr eaLnBrk="1" hangingPunct="1"/>
            <a:endParaRPr lang="en-US" altLang="en-US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2794" name="Text Box 15"/>
          <p:cNvSpPr txBox="1">
            <a:spLocks noChangeArrowheads="1"/>
          </p:cNvSpPr>
          <p:nvPr/>
        </p:nvSpPr>
        <p:spPr bwMode="auto">
          <a:xfrm>
            <a:off x="3962400" y="5943600"/>
            <a:ext cx="914400" cy="336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>
                <a:latin typeface="Arial" panose="020B0604020202020204" pitchFamily="34" charset="0"/>
              </a:rPr>
              <a:t>BMA/MRD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32795" name="Line 14"/>
          <p:cNvSpPr>
            <a:spLocks noChangeShapeType="1"/>
          </p:cNvSpPr>
          <p:nvPr/>
        </p:nvSpPr>
        <p:spPr bwMode="auto">
          <a:xfrm>
            <a:off x="4419600" y="7620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Text Box 13"/>
          <p:cNvSpPr txBox="1">
            <a:spLocks noChangeArrowheads="1"/>
          </p:cNvSpPr>
          <p:nvPr/>
        </p:nvSpPr>
        <p:spPr bwMode="auto">
          <a:xfrm>
            <a:off x="5791200" y="990600"/>
            <a:ext cx="1600200" cy="296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latin typeface="Arial" panose="020B0604020202020204" pitchFamily="34" charset="0"/>
              </a:rPr>
              <a:t>BMA/MRD At Diagnosis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32797" name="Text Box 12"/>
          <p:cNvSpPr txBox="1">
            <a:spLocks noChangeArrowheads="1"/>
          </p:cNvSpPr>
          <p:nvPr/>
        </p:nvSpPr>
        <p:spPr bwMode="auto">
          <a:xfrm>
            <a:off x="4743450" y="2057400"/>
            <a:ext cx="142875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latin typeface="Arial" panose="020B0604020202020204" pitchFamily="34" charset="0"/>
              </a:rPr>
              <a:t>BMA/MRD Day 28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32798" name="Line 11"/>
          <p:cNvSpPr>
            <a:spLocks noChangeShapeType="1"/>
          </p:cNvSpPr>
          <p:nvPr/>
        </p:nvSpPr>
        <p:spPr bwMode="auto">
          <a:xfrm>
            <a:off x="6800850" y="1989138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Line 10"/>
          <p:cNvSpPr>
            <a:spLocks noChangeShapeType="1"/>
          </p:cNvSpPr>
          <p:nvPr/>
        </p:nvSpPr>
        <p:spPr bwMode="auto">
          <a:xfrm flipH="1">
            <a:off x="5657850" y="2603500"/>
            <a:ext cx="1143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0" name="Line 9"/>
          <p:cNvSpPr>
            <a:spLocks noChangeShapeType="1"/>
          </p:cNvSpPr>
          <p:nvPr/>
        </p:nvSpPr>
        <p:spPr bwMode="auto">
          <a:xfrm>
            <a:off x="6229350" y="4624388"/>
            <a:ext cx="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1" name="Text Box 8"/>
          <p:cNvSpPr txBox="1">
            <a:spLocks noChangeArrowheads="1"/>
          </p:cNvSpPr>
          <p:nvPr/>
        </p:nvSpPr>
        <p:spPr bwMode="auto">
          <a:xfrm>
            <a:off x="6096000" y="1676400"/>
            <a:ext cx="1485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latin typeface="Arial" panose="020B0604020202020204" pitchFamily="34" charset="0"/>
              </a:rPr>
              <a:t>BMA/MRD</a:t>
            </a:r>
            <a:r>
              <a:rPr lang="en-US" altLang="en-US" sz="1000" b="1" baseline="30000">
                <a:latin typeface="Arial" panose="020B0604020202020204" pitchFamily="34" charset="0"/>
              </a:rPr>
              <a:t> </a:t>
            </a:r>
            <a:r>
              <a:rPr lang="en-US" altLang="en-US" sz="1000" b="1">
                <a:latin typeface="Arial" panose="020B0604020202020204" pitchFamily="34" charset="0"/>
              </a:rPr>
              <a:t>Day 14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32802" name="Text Box 7"/>
          <p:cNvSpPr txBox="1">
            <a:spLocks noChangeArrowheads="1"/>
          </p:cNvSpPr>
          <p:nvPr/>
        </p:nvSpPr>
        <p:spPr bwMode="auto">
          <a:xfrm>
            <a:off x="5867400" y="4419600"/>
            <a:ext cx="10287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b="1">
                <a:latin typeface="Arial" panose="020B0604020202020204" pitchFamily="34" charset="0"/>
              </a:rPr>
              <a:t>BMA/MRD 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32803" name="Text Box 6"/>
          <p:cNvSpPr txBox="1">
            <a:spLocks noChangeArrowheads="1"/>
          </p:cNvSpPr>
          <p:nvPr/>
        </p:nvSpPr>
        <p:spPr bwMode="auto">
          <a:xfrm>
            <a:off x="7372350" y="3462338"/>
            <a:ext cx="5715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>
                <a:latin typeface="Times" panose="02020603050405020304" pitchFamily="18" charset="0"/>
                <a:cs typeface="Times New Roman" panose="02020603050405020304" pitchFamily="18" charset="0"/>
              </a:rPr>
              <a:t>If RD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32804" name="Line 5"/>
          <p:cNvSpPr>
            <a:spLocks noChangeShapeType="1"/>
          </p:cNvSpPr>
          <p:nvPr/>
        </p:nvSpPr>
        <p:spPr bwMode="auto">
          <a:xfrm>
            <a:off x="7391400" y="33528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5" name="Text Box 4"/>
          <p:cNvSpPr txBox="1">
            <a:spLocks noChangeArrowheads="1"/>
          </p:cNvSpPr>
          <p:nvPr/>
        </p:nvSpPr>
        <p:spPr bwMode="auto">
          <a:xfrm>
            <a:off x="5886450" y="2782888"/>
            <a:ext cx="188595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b="1">
                <a:latin typeface="Arial" panose="020B0604020202020204" pitchFamily="34" charset="0"/>
              </a:rPr>
              <a:t>BMA/MRD Day 14 and 28 if PR or RD after Induction I Day 28 marrow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32806" name="Rectangle 63"/>
          <p:cNvSpPr>
            <a:spLocks noChangeArrowheads="1"/>
          </p:cNvSpPr>
          <p:nvPr/>
        </p:nvSpPr>
        <p:spPr bwMode="auto">
          <a:xfrm>
            <a:off x="1676400" y="609600"/>
            <a:ext cx="1841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cs typeface="Times New Roman" panose="02020603050405020304" pitchFamily="18" charset="0"/>
              </a:rPr>
              <a:t/>
            </a:r>
            <a:br>
              <a:rPr lang="en-US" altLang="en-US" sz="1200" b="1">
                <a:cs typeface="Times New Roman" panose="02020603050405020304" pitchFamily="18" charset="0"/>
              </a:rPr>
            </a:br>
            <a:endParaRPr lang="en-US" alt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152400" y="381000"/>
            <a:ext cx="2743200" cy="2882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Recommended criteria for proceeding to each cycle of therapy: ANC ≥1,000/µL and platelets ≥100,000/µL. </a:t>
            </a:r>
          </a:p>
          <a:p>
            <a:pPr eaLnBrk="1" hangingPunct="1"/>
            <a:endParaRPr lang="en-US" altLang="en-US" sz="1600" b="1" baseline="30000">
              <a:cs typeface="Arial" panose="020B0604020202020204" pitchFamily="34" charset="0"/>
            </a:endParaRPr>
          </a:p>
          <a:p>
            <a:pPr eaLnBrk="1" hangingPunct="1"/>
            <a:endParaRPr lang="en-US" altLang="en-US" sz="1600" b="1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Cumulative Doses for Induction I and II:</a:t>
            </a:r>
          </a:p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AraC: 24,800 mg/m</a:t>
            </a:r>
            <a:r>
              <a:rPr lang="en-US" altLang="en-US" sz="1600" b="1" baseline="30000">
                <a:cs typeface="Arial" panose="020B0604020202020204" pitchFamily="34" charset="0"/>
              </a:rPr>
              <a:t>2</a:t>
            </a:r>
          </a:p>
          <a:p>
            <a:pPr eaLnBrk="1" hangingPunct="1"/>
            <a:r>
              <a:rPr lang="en-US" altLang="en-US" sz="1600" b="1">
                <a:cs typeface="Arial" panose="020B0604020202020204" pitchFamily="34" charset="0"/>
              </a:rPr>
              <a:t>Daunorubicin 160 mg/m</a:t>
            </a:r>
            <a:r>
              <a:rPr lang="en-US" altLang="en-US" sz="1600" b="1" baseline="30000">
                <a:cs typeface="Arial" panose="020B0604020202020204" pitchFamily="34" charset="0"/>
              </a:rPr>
              <a:t>2</a:t>
            </a:r>
          </a:p>
          <a:p>
            <a:pPr eaLnBrk="1" hangingPunct="1"/>
            <a:endParaRPr lang="en-US" altLang="en-US" sz="1600" b="1">
              <a:solidFill>
                <a:srgbClr val="F79646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en-US" sz="1600" b="1" baseline="30000">
              <a:solidFill>
                <a:srgbClr val="F79646"/>
              </a:solidFill>
              <a:cs typeface="Arial" panose="020B0604020202020204" pitchFamily="34" charset="0"/>
            </a:endParaRPr>
          </a:p>
        </p:txBody>
      </p:sp>
      <p:sp>
        <p:nvSpPr>
          <p:cNvPr id="32808" name="Rectangle 2"/>
          <p:cNvSpPr>
            <a:spLocks noChangeArrowheads="1"/>
          </p:cNvSpPr>
          <p:nvPr/>
        </p:nvSpPr>
        <p:spPr bwMode="auto">
          <a:xfrm>
            <a:off x="5432425" y="152400"/>
            <a:ext cx="378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latin typeface="Arial" panose="020B0604020202020204" pitchFamily="34" charset="0"/>
              </a:rPr>
              <a:t>AAML0431 PROTOCOL SCHEMA</a:t>
            </a:r>
          </a:p>
        </p:txBody>
      </p:sp>
    </p:spTree>
    <p:extLst>
      <p:ext uri="{BB962C8B-B14F-4D97-AF65-F5344CB8AC3E}">
        <p14:creationId xmlns:p14="http://schemas.microsoft.com/office/powerpoint/2010/main" val="7731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1587500" y="406400"/>
          <a:ext cx="5969000" cy="604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Document" r:id="rId4" imgW="5968780" imgH="6044978" progId="Word.Document.12">
                  <p:embed/>
                </p:oleObj>
              </mc:Choice>
              <mc:Fallback>
                <p:oleObj name="Document" r:id="rId4" imgW="5968780" imgH="604497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406400"/>
                        <a:ext cx="5969000" cy="604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133600" y="152400"/>
            <a:ext cx="4859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Outcome Results for AAML0431</a:t>
            </a:r>
          </a:p>
        </p:txBody>
      </p:sp>
    </p:spTree>
    <p:extLst>
      <p:ext uri="{BB962C8B-B14F-4D97-AF65-F5344CB8AC3E}">
        <p14:creationId xmlns:p14="http://schemas.microsoft.com/office/powerpoint/2010/main" val="184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Object 4"/>
          <p:cNvGraphicFramePr>
            <a:graphicFrameLocks noChangeAspect="1"/>
          </p:cNvGraphicFramePr>
          <p:nvPr/>
        </p:nvGraphicFramePr>
        <p:xfrm>
          <a:off x="228600" y="361950"/>
          <a:ext cx="5969000" cy="613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Document" r:id="rId4" imgW="5968780" imgH="6133874" progId="Word.Document.12">
                  <p:embed/>
                </p:oleObj>
              </mc:Choice>
              <mc:Fallback>
                <p:oleObj name="Document" r:id="rId4" imgW="5968780" imgH="613387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1950"/>
                        <a:ext cx="5969000" cy="613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6324600" y="685800"/>
            <a:ext cx="289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AAML0431 Outcome Based on Minimal Residual Disease (MRD)  Status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 rot="10800000" flipV="1">
            <a:off x="6324600" y="2228850"/>
            <a:ext cx="281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MRD analysis by flow cytometry was performed after Induction I with a sensitivity level of 0.01%</a:t>
            </a:r>
          </a:p>
        </p:txBody>
      </p:sp>
    </p:spTree>
    <p:extLst>
      <p:ext uri="{BB962C8B-B14F-4D97-AF65-F5344CB8AC3E}">
        <p14:creationId xmlns:p14="http://schemas.microsoft.com/office/powerpoint/2010/main" val="38996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447800" y="2108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2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143000"/>
          </a:xfrm>
        </p:spPr>
        <p:txBody>
          <a:bodyPr/>
          <a:lstStyle/>
          <a:p>
            <a:r>
              <a:rPr lang="en-US" altLang="en-US" sz="2800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Challenges in Treating Children with </a:t>
            </a:r>
            <a:br>
              <a:rPr lang="en-US" altLang="en-US" sz="2800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Down Syndrome and Leukemia</a:t>
            </a:r>
          </a:p>
        </p:txBody>
      </p:sp>
    </p:spTree>
    <p:extLst>
      <p:ext uri="{BB962C8B-B14F-4D97-AF65-F5344CB8AC3E}">
        <p14:creationId xmlns:p14="http://schemas.microsoft.com/office/powerpoint/2010/main" val="42948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3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2800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Alternative AraC Dosing</a:t>
            </a:r>
          </a:p>
        </p:txBody>
      </p:sp>
      <p:sp>
        <p:nvSpPr>
          <p:cNvPr id="37890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306513"/>
            <a:ext cx="8534400" cy="3951287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Several studies have indicated that alternatives to high-dose araC-based regimens may be effective for ML-DS patients.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Dr. Zipursky pioneered the use of very low-dose araC     (10 mg/m</a:t>
            </a:r>
            <a:r>
              <a:rPr lang="en-US" altLang="en-US" baseline="300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/dose) for ML-DS as an effective and less toxic therapy compared to conventional araC dosing. [</a:t>
            </a:r>
            <a:r>
              <a:rPr lang="en-US" altLang="en-U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Al-Ahmari A et al., Br J Haematol 2006]</a:t>
            </a: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Studies from Japan have utilized repetitive cycles of     araC 100 mg/m</a:t>
            </a:r>
            <a:r>
              <a:rPr lang="en-US" altLang="en-US" baseline="300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/day x 7 days along with an anthracycline with EFS rates of ~80%. [</a:t>
            </a:r>
            <a:r>
              <a:rPr lang="en-US" altLang="en-U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Kudo K et al., J Clin Oncol 2007]  </a:t>
            </a: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altLang="en-US" smtClean="0">
              <a:latin typeface="Palatino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6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ChangeArrowheads="1"/>
          </p:cNvSpPr>
          <p:nvPr/>
        </p:nvSpPr>
        <p:spPr bwMode="auto">
          <a:xfrm>
            <a:off x="609600" y="152400"/>
            <a:ext cx="8077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"/>
                <a:ea typeface="ＭＳ Ｐゴシック" charset="0"/>
                <a:cs typeface="Arial"/>
              </a:rPr>
              <a:t>AAML1531 Risk-stratified Therapy for Acute Myeloid Leukemia in Down Syndrome </a:t>
            </a:r>
          </a:p>
          <a:p>
            <a:pPr algn="ctr">
              <a:defRPr/>
            </a:pPr>
            <a:r>
              <a:rPr lang="en-US" sz="2400" b="1" dirty="0">
                <a:latin typeface="Arial"/>
                <a:ea typeface="ＭＳ Ｐゴシック" charset="0"/>
                <a:cs typeface="Arial"/>
              </a:rPr>
              <a:t>Primary Aims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To determine the EFS for children with standard risk DS AML (MRD-negative after Induction I therapy) after elimination of HD AraC.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To determine the EFS for children with high risk DS AML (MRD-positive after Induction I) after intensification of treatment equivalent to that used for high risk AML in children without DS. </a:t>
            </a:r>
          </a:p>
        </p:txBody>
      </p:sp>
      <p:pic>
        <p:nvPicPr>
          <p:cNvPr id="389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3046413"/>
            <a:ext cx="5576887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2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915400" cy="9906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Leukemias in Children with Down Syndrome</a:t>
            </a:r>
          </a:p>
        </p:txBody>
      </p:sp>
      <p:sp>
        <p:nvSpPr>
          <p:cNvPr id="2051" name="Title 1"/>
          <p:cNvSpPr txBox="1">
            <a:spLocks/>
          </p:cNvSpPr>
          <p:nvPr/>
        </p:nvSpPr>
        <p:spPr bwMode="auto">
          <a:xfrm>
            <a:off x="0" y="5791200"/>
            <a:ext cx="6880225" cy="13112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Jeffrey Taub MD – Children’s Hospital of Michigan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Kelly Maloney MD – Children’s Hospital Colorado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Glen Lew MD (Moderator) – Children’s Healthcare of Atlanta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0"/>
            <a:ext cx="5254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152400" y="762000"/>
            <a:ext cx="19653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/>
              <a:t>AAML1531</a:t>
            </a:r>
          </a:p>
          <a:p>
            <a:pPr eaLnBrk="1" hangingPunct="1"/>
            <a:r>
              <a:rPr lang="en-US" altLang="en-US" b="1"/>
              <a:t>Study Chairs:</a:t>
            </a:r>
          </a:p>
          <a:p>
            <a:pPr eaLnBrk="1" hangingPunct="1"/>
            <a:r>
              <a:rPr lang="en-US" altLang="en-US" b="1"/>
              <a:t>Jason Berman</a:t>
            </a:r>
          </a:p>
          <a:p>
            <a:pPr eaLnBrk="1" hangingPunct="1"/>
            <a:r>
              <a:rPr lang="en-US" altLang="en-US" b="1"/>
              <a:t>Hans Hitzler</a:t>
            </a:r>
          </a:p>
        </p:txBody>
      </p:sp>
    </p:spTree>
    <p:extLst>
      <p:ext uri="{BB962C8B-B14F-4D97-AF65-F5344CB8AC3E}">
        <p14:creationId xmlns:p14="http://schemas.microsoft.com/office/powerpoint/2010/main" val="16436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2800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Relapsed ML-DS</a:t>
            </a:r>
          </a:p>
        </p:txBody>
      </p:sp>
      <p:sp>
        <p:nvSpPr>
          <p:cNvPr id="40962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8305800" cy="4498975"/>
          </a:xfrm>
        </p:spPr>
        <p:txBody>
          <a:bodyPr/>
          <a:lstStyle/>
          <a:p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Patients with either refractory or relapsed  disease have a very poor prognosis.</a:t>
            </a:r>
          </a:p>
          <a:p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POG 9421 and CCG2891 overall survival of 12%. </a:t>
            </a:r>
            <a:r>
              <a:rPr lang="en-US" altLang="en-U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[Loew TM et., ASH 2004]</a:t>
            </a:r>
          </a:p>
          <a:p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26 patients in a Japanese study had an overall survival of 25.9%. </a:t>
            </a:r>
            <a:r>
              <a:rPr lang="en-US" altLang="en-U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[Taga T et al., Blood 2012]</a:t>
            </a:r>
          </a:p>
          <a:p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Relapse after stem cell transplant remains the leading cause of death for ML-DS patients; 19% survival rate. </a:t>
            </a:r>
            <a:r>
              <a:rPr lang="en-US" altLang="en-U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[Hitzler et al., Biol Blood Marrow Transplant 2013] </a:t>
            </a:r>
          </a:p>
          <a:p>
            <a:endParaRPr lang="en-US" altLang="en-US" sz="28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1587500" y="571500"/>
          <a:ext cx="59690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Document" r:id="rId4" imgW="5968780" imgH="5714790" progId="Word.Document.12">
                  <p:embed/>
                </p:oleObj>
              </mc:Choice>
              <mc:Fallback>
                <p:oleObj name="Document" r:id="rId4" imgW="5968780" imgH="571479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571500"/>
                        <a:ext cx="59690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2667000" y="762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AAML0431 Relapse Results</a:t>
            </a:r>
          </a:p>
        </p:txBody>
      </p:sp>
    </p:spTree>
    <p:extLst>
      <p:ext uri="{BB962C8B-B14F-4D97-AF65-F5344CB8AC3E}">
        <p14:creationId xmlns:p14="http://schemas.microsoft.com/office/powerpoint/2010/main" val="21174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Why does ML-DS have very high cure rates?</a:t>
            </a:r>
          </a:p>
        </p:txBody>
      </p:sp>
    </p:spTree>
    <p:extLst>
      <p:ext uri="{BB962C8B-B14F-4D97-AF65-F5344CB8AC3E}">
        <p14:creationId xmlns:p14="http://schemas.microsoft.com/office/powerpoint/2010/main" val="42212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76200" y="0"/>
            <a:ext cx="9067800" cy="1143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</a:t>
            </a:r>
            <a:r>
              <a:rPr lang="en-US" altLang="en-US" sz="28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Cytarabine (AraC) Mechanism of Action</a:t>
            </a:r>
          </a:p>
        </p:txBody>
      </p:sp>
      <p:pic>
        <p:nvPicPr>
          <p:cNvPr id="4505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 b="4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27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228600" y="-228600"/>
            <a:ext cx="96012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Ex Vivo Chemotherapy Sensitivity of ML-DS Blasts</a:t>
            </a:r>
          </a:p>
        </p:txBody>
      </p:sp>
      <p:graphicFrame>
        <p:nvGraphicFramePr>
          <p:cNvPr id="166915" name="Group 3"/>
          <p:cNvGraphicFramePr>
            <a:graphicFrameLocks noGrp="1"/>
          </p:cNvGraphicFramePr>
          <p:nvPr>
            <p:ph type="tbl" idx="1"/>
          </p:nvPr>
        </p:nvGraphicFramePr>
        <p:xfrm>
          <a:off x="838200" y="1042988"/>
          <a:ext cx="7162800" cy="4062414"/>
        </p:xfrm>
        <a:graphic>
          <a:graphicData uri="http://schemas.openxmlformats.org/drawingml/2006/table">
            <a:tbl>
              <a:tblPr/>
              <a:tblGrid>
                <a:gridCol w="2387600"/>
                <a:gridCol w="2387600"/>
                <a:gridCol w="2387600"/>
              </a:tblGrid>
              <a:tr h="1189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Down Syndrome AML (n=22)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Non-Down Syndrome AML (n=362)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AraC IC</a:t>
                      </a:r>
                      <a:r>
                        <a:rPr kumimoji="0" lang="en-US" alt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(nM)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77.5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350.9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Daunorubicin  IC</a:t>
                      </a:r>
                      <a:r>
                        <a:rPr kumimoji="0" lang="en-US" alt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(nM)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5.8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71.2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Ara-CTP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(pmol/mg prot)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737.3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(n=11)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166.9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(n=20)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2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-762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Cytidine Deaminase Expression and AML</a:t>
            </a:r>
          </a:p>
        </p:txBody>
      </p:sp>
      <p:pic>
        <p:nvPicPr>
          <p:cNvPr id="4915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008" r="-88008"/>
          <a:stretch>
            <a:fillRect/>
          </a:stretch>
        </p:blipFill>
        <p:spPr>
          <a:xfrm>
            <a:off x="-990600" y="762000"/>
            <a:ext cx="11430000" cy="3200400"/>
          </a:xfrm>
          <a:noFill/>
        </p:spPr>
      </p:pic>
      <p:sp>
        <p:nvSpPr>
          <p:cNvPr id="175107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28600" y="4038600"/>
            <a:ext cx="8915400" cy="21653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i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CDA</a:t>
            </a:r>
            <a:r>
              <a:rPr lang="en-US" altLang="en-US" sz="20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transcripts were a median 5.1-fold lower in Down syndrome AML blasts compared to non-Down syndrome AML blasts.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i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CDA</a:t>
            </a:r>
            <a:r>
              <a:rPr lang="en-US" altLang="en-US" sz="20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transcript is transcribed from a CDA </a:t>
            </a:r>
            <a:r>
              <a:rPr lang="ja-JP" altLang="en-US" sz="20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</a:t>
            </a:r>
            <a:r>
              <a:rPr lang="en-US" altLang="ja-JP" sz="20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long form</a:t>
            </a:r>
            <a:r>
              <a:rPr lang="ja-JP" altLang="en-US" sz="20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”</a:t>
            </a:r>
            <a:r>
              <a:rPr lang="en-US" altLang="ja-JP" sz="20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promoter (CDA</a:t>
            </a:r>
            <a:r>
              <a:rPr lang="en-US" altLang="ja-JP" sz="2000" i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lf) </a:t>
            </a:r>
            <a:r>
              <a:rPr lang="en-US" altLang="ja-JP" sz="20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while a </a:t>
            </a:r>
            <a:r>
              <a:rPr lang="ja-JP" altLang="en-US" sz="20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</a:t>
            </a:r>
            <a:r>
              <a:rPr lang="en-US" altLang="ja-JP" sz="20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short form</a:t>
            </a:r>
            <a:r>
              <a:rPr lang="ja-JP" altLang="en-US" sz="20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”</a:t>
            </a:r>
            <a:r>
              <a:rPr lang="en-US" altLang="ja-JP" sz="20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promoter (CDA</a:t>
            </a:r>
            <a:r>
              <a:rPr lang="en-US" altLang="ja-JP" sz="2000" i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sf) </a:t>
            </a:r>
            <a:r>
              <a:rPr lang="en-US" altLang="ja-JP" sz="20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acts as an enhancer for the promoter.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GATA1s protein in Down syndrome AML cases, results in reduced CDA enhancer activity and decreased </a:t>
            </a:r>
            <a:r>
              <a:rPr lang="en-US" altLang="en-US" sz="2000" i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CDA</a:t>
            </a:r>
            <a:r>
              <a:rPr lang="en-US" altLang="en-US" sz="20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expression compared to non-DS AML cases. </a:t>
            </a:r>
            <a:r>
              <a:rPr lang="en-US" altLang="en-U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[Ge et al., Cancer Research 2004; JNCI 2005, Blood 2006 ]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latin typeface="Palatino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50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How do GATA1 mutations arise in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ML-DS? 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6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41438"/>
            <a:ext cx="7239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457200" y="179388"/>
            <a:ext cx="8505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Model: Trisomy 21 accelerates CBS activity and drives mutagenesis of </a:t>
            </a:r>
            <a:r>
              <a:rPr lang="en-GB" alt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GATA1</a:t>
            </a:r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 toward TMD/AMkL </a:t>
            </a:r>
          </a:p>
        </p:txBody>
      </p:sp>
      <p:sp>
        <p:nvSpPr>
          <p:cNvPr id="52227" name="TextBox 1"/>
          <p:cNvSpPr txBox="1">
            <a:spLocks noChangeArrowheads="1"/>
          </p:cNvSpPr>
          <p:nvPr/>
        </p:nvSpPr>
        <p:spPr bwMode="auto">
          <a:xfrm>
            <a:off x="3635375" y="6400800"/>
            <a:ext cx="284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Cabelof et al., Blood 2009</a:t>
            </a:r>
          </a:p>
        </p:txBody>
      </p:sp>
    </p:spTree>
    <p:extLst>
      <p:ext uri="{BB962C8B-B14F-4D97-AF65-F5344CB8AC3E}">
        <p14:creationId xmlns:p14="http://schemas.microsoft.com/office/powerpoint/2010/main" val="514010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6462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1524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0"/>
            <a:ext cx="121443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4876800"/>
            <a:ext cx="1012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Line 6"/>
          <p:cNvSpPr>
            <a:spLocks noChangeShapeType="1"/>
          </p:cNvSpPr>
          <p:nvPr/>
        </p:nvSpPr>
        <p:spPr bwMode="auto">
          <a:xfrm>
            <a:off x="2438400" y="7620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7"/>
          <p:cNvSpPr>
            <a:spLocks noChangeShapeType="1"/>
          </p:cNvSpPr>
          <p:nvPr/>
        </p:nvSpPr>
        <p:spPr bwMode="auto">
          <a:xfrm>
            <a:off x="5715000" y="6096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8"/>
          <p:cNvSpPr>
            <a:spLocks noChangeShapeType="1"/>
          </p:cNvSpPr>
          <p:nvPr/>
        </p:nvSpPr>
        <p:spPr bwMode="auto">
          <a:xfrm rot="5400000" flipV="1">
            <a:off x="6324600" y="3276600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2247900" y="1219200"/>
            <a:ext cx="152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>
                <a:latin typeface="Times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altLang="en-US" sz="1400" b="1">
                <a:latin typeface="Times" panose="02020603050405020304" pitchFamily="18" charset="0"/>
              </a:rPr>
              <a:t>expression of chromosome 21-localized genes </a:t>
            </a:r>
          </a:p>
        </p:txBody>
      </p:sp>
      <p:sp>
        <p:nvSpPr>
          <p:cNvPr id="54281" name="Line 10"/>
          <p:cNvSpPr>
            <a:spLocks noChangeShapeType="1"/>
          </p:cNvSpPr>
          <p:nvPr/>
        </p:nvSpPr>
        <p:spPr bwMode="auto">
          <a:xfrm>
            <a:off x="22860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1"/>
          <p:cNvSpPr>
            <a:spLocks noChangeShapeType="1"/>
          </p:cNvSpPr>
          <p:nvPr/>
        </p:nvSpPr>
        <p:spPr bwMode="auto">
          <a:xfrm>
            <a:off x="2286000" y="1219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2"/>
          <p:cNvSpPr>
            <a:spLocks noChangeShapeType="1"/>
          </p:cNvSpPr>
          <p:nvPr/>
        </p:nvSpPr>
        <p:spPr bwMode="auto">
          <a:xfrm>
            <a:off x="3733800" y="1219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3"/>
          <p:cNvSpPr>
            <a:spLocks noChangeShapeType="1"/>
          </p:cNvSpPr>
          <p:nvPr/>
        </p:nvSpPr>
        <p:spPr bwMode="auto">
          <a:xfrm>
            <a:off x="2286000" y="1981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Text Box 14"/>
          <p:cNvSpPr txBox="1">
            <a:spLocks noChangeArrowheads="1"/>
          </p:cNvSpPr>
          <p:nvPr/>
        </p:nvSpPr>
        <p:spPr bwMode="auto">
          <a:xfrm>
            <a:off x="3733800" y="2057400"/>
            <a:ext cx="18446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 i="1">
                <a:latin typeface="Times" panose="02020603050405020304" pitchFamily="18" charset="0"/>
              </a:rPr>
              <a:t>GATA1</a:t>
            </a:r>
            <a:r>
              <a:rPr lang="en-US" altLang="en-US" sz="1400" b="1">
                <a:latin typeface="Times" panose="02020603050405020304" pitchFamily="18" charset="0"/>
              </a:rPr>
              <a:t> exon 2 mutations develop prenatally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4286" name="Line 15"/>
          <p:cNvSpPr>
            <a:spLocks noChangeShapeType="1"/>
          </p:cNvSpPr>
          <p:nvPr/>
        </p:nvSpPr>
        <p:spPr bwMode="auto">
          <a:xfrm>
            <a:off x="3810000" y="2057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Line 16"/>
          <p:cNvSpPr>
            <a:spLocks noChangeShapeType="1"/>
          </p:cNvSpPr>
          <p:nvPr/>
        </p:nvSpPr>
        <p:spPr bwMode="auto">
          <a:xfrm>
            <a:off x="5486400" y="2057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17"/>
          <p:cNvSpPr>
            <a:spLocks noChangeShapeType="1"/>
          </p:cNvSpPr>
          <p:nvPr/>
        </p:nvSpPr>
        <p:spPr bwMode="auto">
          <a:xfrm>
            <a:off x="3810000" y="2057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Line 18"/>
          <p:cNvSpPr>
            <a:spLocks noChangeShapeType="1"/>
          </p:cNvSpPr>
          <p:nvPr/>
        </p:nvSpPr>
        <p:spPr bwMode="auto">
          <a:xfrm>
            <a:off x="3810000" y="2819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Text Box 19"/>
          <p:cNvSpPr txBox="1">
            <a:spLocks noChangeArrowheads="1"/>
          </p:cNvSpPr>
          <p:nvPr/>
        </p:nvSpPr>
        <p:spPr bwMode="auto">
          <a:xfrm>
            <a:off x="7213600" y="168275"/>
            <a:ext cx="115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latin typeface="Times" panose="02020603050405020304" pitchFamily="18" charset="0"/>
              </a:rPr>
              <a:t>Diagnosis of AMKL</a:t>
            </a:r>
          </a:p>
        </p:txBody>
      </p:sp>
      <p:sp>
        <p:nvSpPr>
          <p:cNvPr id="54291" name="Line 20"/>
          <p:cNvSpPr>
            <a:spLocks noChangeShapeType="1"/>
          </p:cNvSpPr>
          <p:nvPr/>
        </p:nvSpPr>
        <p:spPr bwMode="auto">
          <a:xfrm>
            <a:off x="7239000" y="152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Line 21"/>
          <p:cNvSpPr>
            <a:spLocks noChangeShapeType="1"/>
          </p:cNvSpPr>
          <p:nvPr/>
        </p:nvSpPr>
        <p:spPr bwMode="auto">
          <a:xfrm>
            <a:off x="7239000" y="152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Line 22"/>
          <p:cNvSpPr>
            <a:spLocks noChangeShapeType="1"/>
          </p:cNvSpPr>
          <p:nvPr/>
        </p:nvSpPr>
        <p:spPr bwMode="auto">
          <a:xfrm>
            <a:off x="8305800" y="152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Line 23"/>
          <p:cNvSpPr>
            <a:spLocks noChangeShapeType="1"/>
          </p:cNvSpPr>
          <p:nvPr/>
        </p:nvSpPr>
        <p:spPr bwMode="auto">
          <a:xfrm>
            <a:off x="7239000" y="685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Text Box 24"/>
          <p:cNvSpPr txBox="1">
            <a:spLocks noChangeArrowheads="1"/>
          </p:cNvSpPr>
          <p:nvPr/>
        </p:nvSpPr>
        <p:spPr bwMode="auto">
          <a:xfrm>
            <a:off x="7912100" y="2538413"/>
            <a:ext cx="12319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latin typeface="Times" panose="02020603050405020304" pitchFamily="18" charset="0"/>
              </a:rPr>
              <a:t>AraC/</a:t>
            </a:r>
          </a:p>
          <a:p>
            <a:pPr algn="ctr" eaLnBrk="1" hangingPunct="1"/>
            <a:r>
              <a:rPr lang="en-US" altLang="en-US" sz="1400" b="1">
                <a:latin typeface="Times" panose="02020603050405020304" pitchFamily="18" charset="0"/>
              </a:rPr>
              <a:t>anthracycline </a:t>
            </a:r>
          </a:p>
          <a:p>
            <a:pPr algn="ctr" eaLnBrk="1" hangingPunct="1"/>
            <a:r>
              <a:rPr lang="en-US" altLang="en-US" sz="1400" b="1">
                <a:latin typeface="Times" panose="02020603050405020304" pitchFamily="18" charset="0"/>
              </a:rPr>
              <a:t>therapy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4296" name="Line 25"/>
          <p:cNvSpPr>
            <a:spLocks noChangeShapeType="1"/>
          </p:cNvSpPr>
          <p:nvPr/>
        </p:nvSpPr>
        <p:spPr bwMode="auto">
          <a:xfrm flipH="1">
            <a:off x="7924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7" name="Line 26"/>
          <p:cNvSpPr>
            <a:spLocks noChangeShapeType="1"/>
          </p:cNvSpPr>
          <p:nvPr/>
        </p:nvSpPr>
        <p:spPr bwMode="auto">
          <a:xfrm>
            <a:off x="7924800" y="3352800"/>
            <a:ext cx="1155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Line 27"/>
          <p:cNvSpPr>
            <a:spLocks noChangeShapeType="1"/>
          </p:cNvSpPr>
          <p:nvPr/>
        </p:nvSpPr>
        <p:spPr bwMode="auto">
          <a:xfrm>
            <a:off x="7924800" y="2514600"/>
            <a:ext cx="1155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Line 28"/>
          <p:cNvSpPr>
            <a:spLocks noChangeShapeType="1"/>
          </p:cNvSpPr>
          <p:nvPr/>
        </p:nvSpPr>
        <p:spPr bwMode="auto">
          <a:xfrm flipH="1">
            <a:off x="9067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0" name="Text Box 29"/>
          <p:cNvSpPr txBox="1">
            <a:spLocks noChangeArrowheads="1"/>
          </p:cNvSpPr>
          <p:nvPr/>
        </p:nvSpPr>
        <p:spPr bwMode="auto">
          <a:xfrm>
            <a:off x="5588000" y="914400"/>
            <a:ext cx="1498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latin typeface="Times" panose="02020603050405020304" pitchFamily="18" charset="0"/>
              </a:rPr>
              <a:t>Uncontrolled proliferation of immature megakaryocytes/Additional unknown genetic hits</a:t>
            </a:r>
          </a:p>
        </p:txBody>
      </p:sp>
      <p:sp>
        <p:nvSpPr>
          <p:cNvPr id="54301" name="Line 30"/>
          <p:cNvSpPr>
            <a:spLocks noChangeShapeType="1"/>
          </p:cNvSpPr>
          <p:nvPr/>
        </p:nvSpPr>
        <p:spPr bwMode="auto">
          <a:xfrm>
            <a:off x="5588000" y="914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2" name="Line 31"/>
          <p:cNvSpPr>
            <a:spLocks noChangeShapeType="1"/>
          </p:cNvSpPr>
          <p:nvPr/>
        </p:nvSpPr>
        <p:spPr bwMode="auto">
          <a:xfrm>
            <a:off x="7035800" y="914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3" name="Line 32"/>
          <p:cNvSpPr>
            <a:spLocks noChangeShapeType="1"/>
          </p:cNvSpPr>
          <p:nvPr/>
        </p:nvSpPr>
        <p:spPr bwMode="auto">
          <a:xfrm>
            <a:off x="5588000" y="914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4" name="Line 33"/>
          <p:cNvSpPr>
            <a:spLocks noChangeShapeType="1"/>
          </p:cNvSpPr>
          <p:nvPr/>
        </p:nvSpPr>
        <p:spPr bwMode="auto">
          <a:xfrm>
            <a:off x="5588000" y="2514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5" name="Text Box 34"/>
          <p:cNvSpPr txBox="1">
            <a:spLocks noChangeArrowheads="1"/>
          </p:cNvSpPr>
          <p:nvPr/>
        </p:nvSpPr>
        <p:spPr bwMode="auto">
          <a:xfrm>
            <a:off x="5838825" y="3136900"/>
            <a:ext cx="18446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latin typeface="Times" panose="02020603050405020304" pitchFamily="18" charset="0"/>
              </a:rPr>
              <a:t>Expression of </a:t>
            </a:r>
            <a:r>
              <a:rPr lang="en-US" altLang="en-US" sz="1400" b="1" i="1">
                <a:latin typeface="Times" panose="02020603050405020304" pitchFamily="18" charset="0"/>
              </a:rPr>
              <a:t>GATA1</a:t>
            </a:r>
            <a:r>
              <a:rPr lang="en-US" altLang="en-US" sz="1400" b="1">
                <a:latin typeface="Times" panose="02020603050405020304" pitchFamily="18" charset="0"/>
              </a:rPr>
              <a:t>-target genes/Chromosome 21-localized gene result in altered activity and increased sensitivity to araC/ anthracyclines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4306" name="Line 35"/>
          <p:cNvSpPr>
            <a:spLocks noChangeShapeType="1"/>
          </p:cNvSpPr>
          <p:nvPr/>
        </p:nvSpPr>
        <p:spPr bwMode="auto">
          <a:xfrm>
            <a:off x="5715000" y="3124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7" name="Line 36"/>
          <p:cNvSpPr>
            <a:spLocks noChangeShapeType="1"/>
          </p:cNvSpPr>
          <p:nvPr/>
        </p:nvSpPr>
        <p:spPr bwMode="auto">
          <a:xfrm>
            <a:off x="5715000" y="5029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8" name="Line 37"/>
          <p:cNvSpPr>
            <a:spLocks noChangeShapeType="1"/>
          </p:cNvSpPr>
          <p:nvPr/>
        </p:nvSpPr>
        <p:spPr bwMode="auto">
          <a:xfrm>
            <a:off x="5715000" y="3124200"/>
            <a:ext cx="0" cy="189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9" name="Line 38"/>
          <p:cNvSpPr>
            <a:spLocks noChangeShapeType="1"/>
          </p:cNvSpPr>
          <p:nvPr/>
        </p:nvSpPr>
        <p:spPr bwMode="auto">
          <a:xfrm>
            <a:off x="7696200" y="31242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0" name="Text Box 39"/>
          <p:cNvSpPr txBox="1">
            <a:spLocks noChangeArrowheads="1"/>
          </p:cNvSpPr>
          <p:nvPr/>
        </p:nvSpPr>
        <p:spPr bwMode="auto">
          <a:xfrm>
            <a:off x="3886200" y="5715000"/>
            <a:ext cx="304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Times" panose="02020603050405020304" pitchFamily="18" charset="0"/>
              </a:rPr>
              <a:t>DS AMkL patients with EFS rates of </a:t>
            </a:r>
          </a:p>
          <a:p>
            <a:pPr algn="ctr" eaLnBrk="1" hangingPunct="1"/>
            <a:r>
              <a:rPr lang="en-US" altLang="en-US" sz="1400" b="1">
                <a:latin typeface="Times" panose="02020603050405020304" pitchFamily="18" charset="0"/>
              </a:rPr>
              <a:t>80-100% vs. 50% for non-DS AML patients and &lt;35% for non-DS AMKL patients</a:t>
            </a:r>
          </a:p>
        </p:txBody>
      </p:sp>
      <p:sp>
        <p:nvSpPr>
          <p:cNvPr id="54311" name="Line 40"/>
          <p:cNvSpPr>
            <a:spLocks noChangeShapeType="1"/>
          </p:cNvSpPr>
          <p:nvPr/>
        </p:nvSpPr>
        <p:spPr bwMode="auto">
          <a:xfrm>
            <a:off x="3810000" y="56388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2" name="Line 41"/>
          <p:cNvSpPr>
            <a:spLocks noChangeShapeType="1"/>
          </p:cNvSpPr>
          <p:nvPr/>
        </p:nvSpPr>
        <p:spPr bwMode="auto">
          <a:xfrm>
            <a:off x="3810000" y="66294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3" name="Line 42"/>
          <p:cNvSpPr>
            <a:spLocks noChangeShapeType="1"/>
          </p:cNvSpPr>
          <p:nvPr/>
        </p:nvSpPr>
        <p:spPr bwMode="auto">
          <a:xfrm>
            <a:off x="3810000" y="5638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4" name="Line 43"/>
          <p:cNvSpPr>
            <a:spLocks noChangeShapeType="1"/>
          </p:cNvSpPr>
          <p:nvPr/>
        </p:nvSpPr>
        <p:spPr bwMode="auto">
          <a:xfrm>
            <a:off x="6858000" y="5638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304800" y="3276600"/>
            <a:ext cx="4114800" cy="13620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cap="none" dirty="0">
                <a:latin typeface="Arial" charset="0"/>
                <a:cs typeface="Arial" charset="0"/>
              </a:rPr>
              <a:t>LINKAGE OF LEUKEMOGENESIS AND TREATMENT RESPONSE IN DS AML</a:t>
            </a:r>
          </a:p>
        </p:txBody>
      </p:sp>
    </p:spTree>
    <p:extLst>
      <p:ext uri="{BB962C8B-B14F-4D97-AF65-F5344CB8AC3E}">
        <p14:creationId xmlns:p14="http://schemas.microsoft.com/office/powerpoint/2010/main" val="32967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Case Study 1</a:t>
            </a:r>
          </a:p>
        </p:txBody>
      </p:sp>
      <p:sp>
        <p:nvSpPr>
          <p:cNvPr id="19458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 newborn baby has dysmorphic facial features, transverse palmar creases, systolic ejection murmur, liver palpable 2 cm BCM.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 CBC reveals: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	WBC:  59,000/µl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	Hemoglobin: 17 gm/dL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	Platelets: 80,000/µl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	Peripheral smear: 50% blasts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	Total bilirubin: 1.8 mg/dL, direct bilirubin 0.4 mg/dL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	ALT: 37 U/L, AST: 30 U/L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smtClean="0">
              <a:latin typeface="Palatino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131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4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sz="28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Challenges and Unanswered Questions</a:t>
            </a:r>
          </a:p>
        </p:txBody>
      </p:sp>
      <p:sp>
        <p:nvSpPr>
          <p:cNvPr id="56322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How does TMD resolve spontaneously?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Why does TMD progress to ML-DS in ~30% of cases?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Do all cases of ML-DS arise from a preceding case of TMD (including silent cases)?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Can an early intervention in the neonatal period prevent the development of ML-DS?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How can the outcomes for refractory/relapsed cases of ML-DS be improved?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Why do Down syndrome children have an increased risk of developing leukemia?</a:t>
            </a:r>
          </a:p>
          <a:p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84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7346" name="Content Placeholder 4" descr="michiga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900" b="-45900"/>
          <a:stretch>
            <a:fillRect/>
          </a:stretch>
        </p:blipFill>
        <p:spPr>
          <a:xfrm>
            <a:off x="2209800" y="815975"/>
            <a:ext cx="4876800" cy="5432425"/>
          </a:xfrm>
        </p:spPr>
      </p:pic>
    </p:spTree>
    <p:extLst>
      <p:ext uri="{BB962C8B-B14F-4D97-AF65-F5344CB8AC3E}">
        <p14:creationId xmlns:p14="http://schemas.microsoft.com/office/powerpoint/2010/main" val="30285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Acute Lymphoblastic Leukemia occurs more frequently in children with 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Most common congenital chromosomal abnormality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Prevalence of 8.5-10 cases/10,000 live births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Association of DS with Acute lymphoblastic leukemia was first noticed over 75 years ago.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Published in 1957 as a series of case reports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Children with DS have 10-20 fold increased risk of developing leukemia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ALL occurs in 1 in 300 children with DS vs. 1 in 3500 without DS 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52400" y="5986463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CDC 1994, Cocchi 2010, Krivit 1957, Robison 1992, Lange 2000, Hasle 2000</a:t>
            </a:r>
          </a:p>
        </p:txBody>
      </p:sp>
    </p:spTree>
    <p:extLst>
      <p:ext uri="{BB962C8B-B14F-4D97-AF65-F5344CB8AC3E}">
        <p14:creationId xmlns:p14="http://schemas.microsoft.com/office/powerpoint/2010/main" val="37839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3875"/>
            <a:ext cx="546417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457200" y="6400800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Lange, 2000 </a:t>
            </a:r>
          </a:p>
        </p:txBody>
      </p:sp>
    </p:spTree>
    <p:extLst>
      <p:ext uri="{BB962C8B-B14F-4D97-AF65-F5344CB8AC3E}">
        <p14:creationId xmlns:p14="http://schemas.microsoft.com/office/powerpoint/2010/main" val="10937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Clinical features of DS ALL mostly similar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Age spectrum similar between DS ALL and non DS ALL except in age &lt;1 year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Very rare in DS ALL but 2-6% of non DS ALL cases occur in infants &lt;1 yr.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S</a:t>
            </a:r>
            <a:r>
              <a:rPr lang="en-US" dirty="0" smtClean="0"/>
              <a:t>imilarities include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Gender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Presenting white blood cell count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Presence of </a:t>
            </a:r>
            <a:r>
              <a:rPr lang="en-US" dirty="0" err="1" smtClean="0"/>
              <a:t>mediastinal</a:t>
            </a:r>
            <a:r>
              <a:rPr lang="en-US" dirty="0" smtClean="0"/>
              <a:t> mass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Presence of CNS disease at diagnosis</a:t>
            </a:r>
            <a:endParaRPr lang="en-US" dirty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609600" y="61722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Chessels 2001, Ross 2005, Whitlock 2005, Maloney 2010</a:t>
            </a:r>
          </a:p>
        </p:txBody>
      </p:sp>
    </p:spTree>
    <p:extLst>
      <p:ext uri="{BB962C8B-B14F-4D97-AF65-F5344CB8AC3E}">
        <p14:creationId xmlns:p14="http://schemas.microsoft.com/office/powerpoint/2010/main" val="13636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143000"/>
            <a:ext cx="599916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914400" y="61722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Ross 2005</a:t>
            </a:r>
          </a:p>
        </p:txBody>
      </p:sp>
    </p:spTree>
    <p:extLst>
      <p:ext uri="{BB962C8B-B14F-4D97-AF65-F5344CB8AC3E}">
        <p14:creationId xmlns:p14="http://schemas.microsoft.com/office/powerpoint/2010/main" val="3083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Biologic features of DS ALL less similar than clinical features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Rarer occurrence of:</a:t>
            </a:r>
          </a:p>
          <a:p>
            <a:pPr lvl="1"/>
            <a:r>
              <a:rPr lang="en-US" altLang="en-US" smtClean="0"/>
              <a:t>T cell ALL</a:t>
            </a:r>
          </a:p>
          <a:p>
            <a:pPr lvl="1"/>
            <a:r>
              <a:rPr lang="en-US" altLang="en-US" smtClean="0"/>
              <a:t>Favorable cytogenetic features-trisomies, translocation t(12;21)</a:t>
            </a:r>
          </a:p>
          <a:p>
            <a:pPr lvl="1"/>
            <a:r>
              <a:rPr lang="en-US" altLang="en-US" smtClean="0"/>
              <a:t>Ph+ t(9;22)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04800" y="587375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Maloney 2010, Whitlock 2005, Bassel 2005, Bercovich 2008, Mullighan 2009</a:t>
            </a:r>
          </a:p>
        </p:txBody>
      </p:sp>
    </p:spTree>
    <p:extLst>
      <p:ext uri="{BB962C8B-B14F-4D97-AF65-F5344CB8AC3E}">
        <p14:creationId xmlns:p14="http://schemas.microsoft.com/office/powerpoint/2010/main" val="18064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68" name="Group 328"/>
          <p:cNvGraphicFramePr>
            <a:graphicFrameLocks noGrp="1"/>
          </p:cNvGraphicFramePr>
          <p:nvPr>
            <p:ph type="chart" sz="half" idx="1"/>
          </p:nvPr>
        </p:nvGraphicFramePr>
        <p:xfrm>
          <a:off x="228600" y="1371600"/>
          <a:ext cx="8382000" cy="502761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06525"/>
                <a:gridCol w="1641475"/>
                <a:gridCol w="1031875"/>
                <a:gridCol w="739775"/>
                <a:gridCol w="815975"/>
                <a:gridCol w="889000"/>
                <a:gridCol w="815975"/>
                <a:gridCol w="1041400"/>
              </a:tblGrid>
              <a:tr h="501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Study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Reference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# cases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T-cell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t(9;22)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t(1;19)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t(4;11)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t(12;21)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MRC UKALL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Chessells 2001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55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NOPHO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Zeller 2005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64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CCG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Bassal 2005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59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01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CCG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Whitlock 2005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179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7.8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BFM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Dördelmann 98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61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01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POG/SJCRH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Pui 1993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76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iBFM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Forestier 2008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&lt;1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01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COG P9900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Maloney 2008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80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2.5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01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AIEOP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Arico 2008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2.2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9219" name="Text Box 139"/>
          <p:cNvSpPr txBox="1">
            <a:spLocks noChangeArrowheads="1"/>
          </p:cNvSpPr>
          <p:nvPr/>
        </p:nvSpPr>
        <p:spPr bwMode="auto">
          <a:xfrm>
            <a:off x="6765925" y="4684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401" name="Oval 161"/>
          <p:cNvSpPr>
            <a:spLocks noChangeArrowheads="1"/>
          </p:cNvSpPr>
          <p:nvPr/>
        </p:nvSpPr>
        <p:spPr bwMode="auto">
          <a:xfrm>
            <a:off x="8058150" y="4800600"/>
            <a:ext cx="685800" cy="1676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1" name="Rectangle 163"/>
          <p:cNvSpPr>
            <a:spLocks noChangeArrowheads="1"/>
          </p:cNvSpPr>
          <p:nvPr/>
        </p:nvSpPr>
        <p:spPr bwMode="auto">
          <a:xfrm>
            <a:off x="457200" y="3048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Molecular genetics of DS-ALL</a:t>
            </a:r>
          </a:p>
        </p:txBody>
      </p:sp>
      <p:sp>
        <p:nvSpPr>
          <p:cNvPr id="9222" name="Rectangle 325"/>
          <p:cNvSpPr>
            <a:spLocks noChangeArrowheads="1"/>
          </p:cNvSpPr>
          <p:nvPr/>
        </p:nvSpPr>
        <p:spPr bwMode="auto">
          <a:xfrm>
            <a:off x="214313" y="1295400"/>
            <a:ext cx="8610600" cy="52578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Line 326"/>
          <p:cNvSpPr>
            <a:spLocks noChangeShapeType="1"/>
          </p:cNvSpPr>
          <p:nvPr/>
        </p:nvSpPr>
        <p:spPr bwMode="auto">
          <a:xfrm>
            <a:off x="304800" y="1719263"/>
            <a:ext cx="8229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Response to Induction therapy in DS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More recent studies have shown the response to induction therapy to be similar between DS ALL and non DS ALL when equivalent therapy is used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Remission induction rates were between 96-99%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2 studies with lower remission induction rates due to induction mortality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Varying incidences of induction mortality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Many groups with DS mortality somewhat higher than non DS ALL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COG experience</a:t>
            </a:r>
            <a:endParaRPr lang="en-US" dirty="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6342" y="6308725"/>
            <a:ext cx="845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Robison 1984, </a:t>
            </a:r>
            <a:r>
              <a:rPr lang="en-US" altLang="en-US" sz="1800" dirty="0" err="1"/>
              <a:t>Dordelman</a:t>
            </a:r>
            <a:r>
              <a:rPr lang="en-US" altLang="en-US" sz="1800" dirty="0"/>
              <a:t> 1998, </a:t>
            </a:r>
            <a:r>
              <a:rPr lang="en-US" altLang="en-US" sz="1800" dirty="0" err="1"/>
              <a:t>Chessels</a:t>
            </a:r>
            <a:r>
              <a:rPr lang="en-US" altLang="en-US" sz="1800" dirty="0"/>
              <a:t> 2001, Basal 2005, Maloney 2010</a:t>
            </a:r>
          </a:p>
        </p:txBody>
      </p:sp>
    </p:spTree>
    <p:extLst>
      <p:ext uri="{BB962C8B-B14F-4D97-AF65-F5344CB8AC3E}">
        <p14:creationId xmlns:p14="http://schemas.microsoft.com/office/powerpoint/2010/main" val="7122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ALL0232-pre and post amendment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743200"/>
          <a:ext cx="8763000" cy="3352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3000"/>
                <a:gridCol w="914400"/>
                <a:gridCol w="914400"/>
                <a:gridCol w="990600"/>
                <a:gridCol w="990600"/>
                <a:gridCol w="990600"/>
                <a:gridCol w="990600"/>
                <a:gridCol w="914400"/>
                <a:gridCol w="914400"/>
              </a:tblGrid>
              <a:tr h="7800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Pre-Induction</a:t>
                      </a:r>
                      <a:r>
                        <a:rPr lang="en-US" baseline="0" dirty="0" smtClean="0"/>
                        <a:t> Deaths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Pre-Remission Deaths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Post-Induction</a:t>
                      </a:r>
                      <a:r>
                        <a:rPr lang="en-US" baseline="0" dirty="0" smtClean="0"/>
                        <a:t> Deaths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Post-Induction Deaths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00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</a:t>
                      </a:r>
                    </a:p>
                    <a:p>
                      <a:r>
                        <a:rPr lang="en-US" dirty="0" smtClean="0"/>
                        <a:t>#     (%)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Non-DS</a:t>
                      </a:r>
                    </a:p>
                    <a:p>
                      <a:r>
                        <a:rPr lang="en-US" dirty="0" smtClean="0"/>
                        <a:t>#    (%)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</a:t>
                      </a:r>
                    </a:p>
                    <a:p>
                      <a:r>
                        <a:rPr lang="en-US" dirty="0" smtClean="0"/>
                        <a:t>#    (%)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Non-DS</a:t>
                      </a:r>
                    </a:p>
                    <a:p>
                      <a:r>
                        <a:rPr lang="en-US" dirty="0" smtClean="0"/>
                        <a:t>#     (%)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</a:t>
                      </a:r>
                    </a:p>
                    <a:p>
                      <a:r>
                        <a:rPr lang="en-US" dirty="0" smtClean="0"/>
                        <a:t>#    (%)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Non-DS</a:t>
                      </a:r>
                    </a:p>
                    <a:p>
                      <a:r>
                        <a:rPr lang="en-US" dirty="0" smtClean="0"/>
                        <a:t>#    (%)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</a:t>
                      </a:r>
                    </a:p>
                    <a:p>
                      <a:r>
                        <a:rPr lang="en-US" dirty="0" smtClean="0"/>
                        <a:t>#   (%)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Non-DS</a:t>
                      </a:r>
                    </a:p>
                    <a:p>
                      <a:r>
                        <a:rPr lang="en-US" dirty="0" smtClean="0"/>
                        <a:t>#    (%) 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98">
                <a:tc>
                  <a:txBody>
                    <a:bodyPr/>
                    <a:lstStyle/>
                    <a:p>
                      <a:r>
                        <a:rPr lang="en-US" dirty="0" smtClean="0"/>
                        <a:t>AALL0232</a:t>
                      </a:r>
                    </a:p>
                    <a:p>
                      <a:r>
                        <a:rPr lang="en-US" dirty="0" smtClean="0"/>
                        <a:t>Age 1-9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1/7</a:t>
                      </a:r>
                    </a:p>
                    <a:p>
                      <a:r>
                        <a:rPr lang="en-US" dirty="0" smtClean="0"/>
                        <a:t>(14.3%)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3/338</a:t>
                      </a:r>
                    </a:p>
                    <a:p>
                      <a:r>
                        <a:rPr lang="en-US" dirty="0" smtClean="0"/>
                        <a:t>(0.9%)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0/6</a:t>
                      </a:r>
                    </a:p>
                    <a:p>
                      <a:r>
                        <a:rPr lang="en-US" dirty="0" smtClean="0"/>
                        <a:t>(0%)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4/321</a:t>
                      </a:r>
                    </a:p>
                    <a:p>
                      <a:r>
                        <a:rPr lang="en-US" dirty="0" smtClean="0"/>
                        <a:t>(1.2%)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0/8</a:t>
                      </a:r>
                    </a:p>
                    <a:p>
                      <a:r>
                        <a:rPr lang="en-US" dirty="0" smtClean="0"/>
                        <a:t>(0%)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4/560</a:t>
                      </a:r>
                    </a:p>
                    <a:p>
                      <a:r>
                        <a:rPr lang="en-US" dirty="0" smtClean="0"/>
                        <a:t>(0.7%)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1/6</a:t>
                      </a:r>
                    </a:p>
                    <a:p>
                      <a:r>
                        <a:rPr lang="en-US" dirty="0" smtClean="0"/>
                        <a:t>(16.7%)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2/466</a:t>
                      </a:r>
                    </a:p>
                    <a:p>
                      <a:r>
                        <a:rPr lang="en-US" dirty="0" smtClean="0"/>
                        <a:t>(0.4%)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012506">
                <a:tc>
                  <a:txBody>
                    <a:bodyPr/>
                    <a:lstStyle/>
                    <a:p>
                      <a:r>
                        <a:rPr lang="en-US" dirty="0" smtClean="0"/>
                        <a:t>AALL0232</a:t>
                      </a:r>
                    </a:p>
                    <a:p>
                      <a:r>
                        <a:rPr lang="en-US" dirty="0" smtClean="0"/>
                        <a:t>Age &gt;10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1/12</a:t>
                      </a:r>
                    </a:p>
                    <a:p>
                      <a:r>
                        <a:rPr lang="en-US" dirty="0" smtClean="0"/>
                        <a:t>(8.3%)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21/652</a:t>
                      </a:r>
                    </a:p>
                    <a:p>
                      <a:r>
                        <a:rPr lang="en-US" dirty="0" smtClean="0"/>
                        <a:t>(3.2%)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2/9</a:t>
                      </a:r>
                    </a:p>
                    <a:p>
                      <a:r>
                        <a:rPr lang="en-US" dirty="0" smtClean="0"/>
                        <a:t>(22.2%)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15/570</a:t>
                      </a:r>
                    </a:p>
                    <a:p>
                      <a:r>
                        <a:rPr lang="en-US" dirty="0" smtClean="0"/>
                        <a:t>(2.6%)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2/12</a:t>
                      </a:r>
                    </a:p>
                    <a:p>
                      <a:r>
                        <a:rPr lang="en-US" dirty="0" smtClean="0"/>
                        <a:t>(16.7%)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20/1125</a:t>
                      </a:r>
                    </a:p>
                    <a:p>
                      <a:r>
                        <a:rPr lang="en-US" dirty="0" smtClean="0"/>
                        <a:t>(1.8%)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1/9</a:t>
                      </a:r>
                    </a:p>
                    <a:p>
                      <a:r>
                        <a:rPr lang="en-US" dirty="0" smtClean="0"/>
                        <a:t>(11.1%)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12/854</a:t>
                      </a:r>
                    </a:p>
                    <a:p>
                      <a:r>
                        <a:rPr lang="en-US" dirty="0" smtClean="0"/>
                        <a:t>(1.4%)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315" name="TextBox 4"/>
          <p:cNvSpPr txBox="1">
            <a:spLocks noChangeArrowheads="1"/>
          </p:cNvSpPr>
          <p:nvPr/>
        </p:nvSpPr>
        <p:spPr bwMode="auto">
          <a:xfrm>
            <a:off x="381000" y="6172200"/>
            <a:ext cx="586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1316" name="TextBox 5"/>
          <p:cNvSpPr txBox="1">
            <a:spLocks noChangeArrowheads="1"/>
          </p:cNvSpPr>
          <p:nvPr/>
        </p:nvSpPr>
        <p:spPr bwMode="auto">
          <a:xfrm>
            <a:off x="533400" y="1295400"/>
            <a:ext cx="7772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Induction mortality remained high on AALL0232 after amendment-10%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Permanent closure of AALL0232 to DS ALL</a:t>
            </a:r>
          </a:p>
        </p:txBody>
      </p:sp>
      <p:sp>
        <p:nvSpPr>
          <p:cNvPr id="11317" name="TextBox 6"/>
          <p:cNvSpPr txBox="1">
            <a:spLocks noChangeArrowheads="1"/>
          </p:cNvSpPr>
          <p:nvPr/>
        </p:nvSpPr>
        <p:spPr bwMode="auto">
          <a:xfrm>
            <a:off x="381000" y="6248400"/>
            <a:ext cx="571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Table values shaded in green had p &lt;0.05</a:t>
            </a:r>
            <a:endParaRPr lang="en-US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 flipV="1">
            <a:off x="1295400" y="4114800"/>
            <a:ext cx="914400" cy="198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5400" y="4114800"/>
            <a:ext cx="1066800" cy="198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84338"/>
            <a:ext cx="3657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33400" y="228600"/>
            <a:ext cx="8077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>
                <a:latin typeface="Arial" panose="020B0604020202020204" pitchFamily="34" charset="0"/>
              </a:rPr>
              <a:t>Transient Myeloproliferative Disorder (TMD) </a:t>
            </a:r>
            <a:br>
              <a:rPr lang="en-US" altLang="en-US" sz="2800" b="1">
                <a:latin typeface="Arial" panose="020B0604020202020204" pitchFamily="34" charset="0"/>
              </a:rPr>
            </a:br>
            <a:r>
              <a:rPr lang="en-US" altLang="en-US" sz="2800" b="1">
                <a:latin typeface="Arial" panose="020B0604020202020204" pitchFamily="34" charset="0"/>
              </a:rPr>
              <a:t>Transient Abnormal Hematopoiesis (TAM)</a:t>
            </a:r>
            <a:br>
              <a:rPr lang="en-US" altLang="en-US" sz="2800" b="1">
                <a:latin typeface="Arial" panose="020B0604020202020204" pitchFamily="34" charset="0"/>
              </a:rPr>
            </a:br>
            <a:endParaRPr lang="en-US" altLang="en-US" sz="2800" b="1"/>
          </a:p>
        </p:txBody>
      </p:sp>
    </p:spTree>
    <p:extLst>
      <p:ext uri="{BB962C8B-B14F-4D97-AF65-F5344CB8AC3E}">
        <p14:creationId xmlns:p14="http://schemas.microsoft.com/office/powerpoint/2010/main" val="517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AALL0331-Pre and Post Amendment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3276600"/>
          <a:ext cx="8763002" cy="23780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3892"/>
                <a:gridCol w="939114"/>
                <a:gridCol w="939114"/>
                <a:gridCol w="860854"/>
                <a:gridCol w="1017373"/>
                <a:gridCol w="939114"/>
                <a:gridCol w="1017373"/>
                <a:gridCol w="860854"/>
                <a:gridCol w="1015314"/>
              </a:tblGrid>
              <a:tr h="64025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Pre-Induction Deaths</a:t>
                      </a:r>
                      <a:endParaRPr 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Pre-Remission Deaths</a:t>
                      </a:r>
                      <a:endParaRPr 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Post-Induction Deaths</a:t>
                      </a:r>
                      <a:endParaRPr 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Post-Remission</a:t>
                      </a:r>
                      <a:r>
                        <a:rPr lang="en-US" sz="1800" baseline="0" dirty="0" smtClean="0"/>
                        <a:t> Deaths</a:t>
                      </a:r>
                      <a:endParaRPr 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793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DS</a:t>
                      </a:r>
                    </a:p>
                    <a:p>
                      <a:r>
                        <a:rPr lang="en-US" sz="1800" dirty="0" smtClean="0"/>
                        <a:t># </a:t>
                      </a:r>
                      <a:r>
                        <a:rPr lang="en-US" sz="1800" baseline="0" dirty="0" smtClean="0"/>
                        <a:t>   (%)</a:t>
                      </a:r>
                      <a:endParaRPr 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 DS</a:t>
                      </a:r>
                    </a:p>
                    <a:p>
                      <a:r>
                        <a:rPr lang="en-US" sz="1800" dirty="0" smtClean="0"/>
                        <a:t>#</a:t>
                      </a:r>
                      <a:r>
                        <a:rPr lang="en-US" sz="1800" baseline="0" dirty="0" smtClean="0"/>
                        <a:t>   (%)</a:t>
                      </a:r>
                      <a:endParaRPr 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DS</a:t>
                      </a:r>
                    </a:p>
                    <a:p>
                      <a:r>
                        <a:rPr lang="en-US" sz="1800" dirty="0" smtClean="0"/>
                        <a:t>#   (%)</a:t>
                      </a:r>
                      <a:endParaRPr 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 </a:t>
                      </a:r>
                      <a:r>
                        <a:rPr lang="en-US" sz="1800" baseline="0" dirty="0" smtClean="0"/>
                        <a:t>DS</a:t>
                      </a:r>
                    </a:p>
                    <a:p>
                      <a:r>
                        <a:rPr lang="en-US" sz="1800" baseline="0" dirty="0" smtClean="0"/>
                        <a:t>#   (%)</a:t>
                      </a:r>
                      <a:endParaRPr 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DS</a:t>
                      </a:r>
                    </a:p>
                    <a:p>
                      <a:r>
                        <a:rPr lang="en-US" sz="1800" dirty="0" smtClean="0"/>
                        <a:t>#   (%)</a:t>
                      </a:r>
                      <a:endParaRPr 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 DS</a:t>
                      </a:r>
                    </a:p>
                    <a:p>
                      <a:r>
                        <a:rPr lang="en-US" sz="1800" dirty="0" smtClean="0"/>
                        <a:t>#    (%)</a:t>
                      </a:r>
                      <a:endParaRPr 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DS</a:t>
                      </a:r>
                    </a:p>
                    <a:p>
                      <a:r>
                        <a:rPr lang="en-US" sz="1800" dirty="0" smtClean="0"/>
                        <a:t>#</a:t>
                      </a:r>
                      <a:r>
                        <a:rPr lang="en-US" sz="1800" baseline="0" dirty="0" smtClean="0"/>
                        <a:t>   (%)</a:t>
                      </a:r>
                      <a:endParaRPr 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</a:t>
                      </a:r>
                      <a:r>
                        <a:rPr lang="en-US" sz="1800" baseline="0" dirty="0" smtClean="0"/>
                        <a:t> DS</a:t>
                      </a:r>
                    </a:p>
                    <a:p>
                      <a:r>
                        <a:rPr lang="en-US" sz="1800" baseline="0" dirty="0" smtClean="0"/>
                        <a:t>#   (%)</a:t>
                      </a:r>
                      <a:endParaRPr 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8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AALL0331</a:t>
                      </a:r>
                      <a:endParaRPr 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3/26</a:t>
                      </a:r>
                    </a:p>
                    <a:p>
                      <a:r>
                        <a:rPr lang="en-US" sz="1800" dirty="0" smtClean="0"/>
                        <a:t>(11.5%)</a:t>
                      </a:r>
                      <a:endParaRPr 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7/1445</a:t>
                      </a:r>
                    </a:p>
                    <a:p>
                      <a:r>
                        <a:rPr lang="en-US" sz="1800" dirty="0" smtClean="0"/>
                        <a:t>(0.5%)</a:t>
                      </a:r>
                      <a:endParaRPr 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3/23 </a:t>
                      </a:r>
                    </a:p>
                    <a:p>
                      <a:r>
                        <a:rPr lang="en-US" sz="1800" dirty="0" smtClean="0"/>
                        <a:t>(13%)</a:t>
                      </a:r>
                      <a:endParaRPr 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5/1371</a:t>
                      </a:r>
                    </a:p>
                    <a:p>
                      <a:r>
                        <a:rPr lang="en-US" sz="1800" dirty="0" smtClean="0"/>
                        <a:t>(0.4%)</a:t>
                      </a:r>
                      <a:endParaRPr 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2/116</a:t>
                      </a:r>
                    </a:p>
                    <a:p>
                      <a:r>
                        <a:rPr lang="en-US" sz="1800" dirty="0" smtClean="0"/>
                        <a:t>(1.7%)</a:t>
                      </a:r>
                      <a:endParaRPr 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13/3720</a:t>
                      </a:r>
                    </a:p>
                    <a:p>
                      <a:r>
                        <a:rPr lang="en-US" sz="1800" dirty="0" smtClean="0"/>
                        <a:t>(0.3%)</a:t>
                      </a:r>
                      <a:endParaRPr 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0/111</a:t>
                      </a:r>
                    </a:p>
                    <a:p>
                      <a:r>
                        <a:rPr lang="en-US" sz="1800" dirty="0" smtClean="0"/>
                        <a:t>(0%)</a:t>
                      </a:r>
                      <a:endParaRPr 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15/3491</a:t>
                      </a:r>
                    </a:p>
                    <a:p>
                      <a:r>
                        <a:rPr lang="en-US" sz="1800" dirty="0" smtClean="0"/>
                        <a:t>(0.4%)</a:t>
                      </a:r>
                      <a:endParaRPr 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329" name="TextBox 4"/>
          <p:cNvSpPr txBox="1">
            <a:spLocks noChangeArrowheads="1"/>
          </p:cNvSpPr>
          <p:nvPr/>
        </p:nvSpPr>
        <p:spPr bwMode="auto">
          <a:xfrm>
            <a:off x="762000" y="1447800"/>
            <a:ext cx="807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Induction mortality following the amendment was 1.7%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Decreased from 11.5% to 1.7% (p=0.04)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No deaths in remission occurred on the amended AALL0331</a:t>
            </a:r>
          </a:p>
        </p:txBody>
      </p:sp>
      <p:sp>
        <p:nvSpPr>
          <p:cNvPr id="12330" name="TextBox 5"/>
          <p:cNvSpPr txBox="1">
            <a:spLocks noChangeArrowheads="1"/>
          </p:cNvSpPr>
          <p:nvPr/>
        </p:nvSpPr>
        <p:spPr bwMode="auto">
          <a:xfrm>
            <a:off x="228600" y="6248400"/>
            <a:ext cx="624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Table values shaded in green had p &lt;0.05</a:t>
            </a:r>
            <a:endParaRPr lang="en-US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19200"/>
            <a:ext cx="7924800" cy="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p Arrow 6"/>
          <p:cNvSpPr/>
          <p:nvPr/>
        </p:nvSpPr>
        <p:spPr>
          <a:xfrm>
            <a:off x="5562600" y="5715000"/>
            <a:ext cx="152400" cy="533400"/>
          </a:xfrm>
          <a:prstGeom prst="upArrow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Rapidity of Response to induction therapy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Response measured in various ways by different groups but predicts EFS</a:t>
            </a:r>
          </a:p>
          <a:p>
            <a:pPr lvl="1"/>
            <a:r>
              <a:rPr lang="en-US" altLang="en-US" smtClean="0"/>
              <a:t>Prednisone response-equal between DS and non DS ALL</a:t>
            </a:r>
          </a:p>
          <a:p>
            <a:pPr lvl="1"/>
            <a:r>
              <a:rPr lang="en-US" altLang="en-US" smtClean="0"/>
              <a:t>Day 8 and 15 bone marrow aspirate responses-equivalent</a:t>
            </a:r>
          </a:p>
          <a:p>
            <a:pPr lvl="1"/>
            <a:r>
              <a:rPr lang="en-US" altLang="en-US" smtClean="0"/>
              <a:t>Day 29 bone marrow MRD-equivalent</a:t>
            </a:r>
          </a:p>
          <a:p>
            <a:pPr lvl="1"/>
            <a:r>
              <a:rPr lang="en-US" altLang="en-US" smtClean="0"/>
              <a:t>Day 8 MRD-higher in DS-?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09600" y="6248400"/>
            <a:ext cx="792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Dordelmann 1998, Bassal 2005, Whitlock 2005, Maloney 2010</a:t>
            </a:r>
          </a:p>
        </p:txBody>
      </p:sp>
    </p:spTree>
    <p:extLst>
      <p:ext uri="{BB962C8B-B14F-4D97-AF65-F5344CB8AC3E}">
        <p14:creationId xmlns:p14="http://schemas.microsoft.com/office/powerpoint/2010/main" val="39397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Event free and overall survival for DS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Early trials showed decreased EFS and OS for children with DS ALL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Likely due to decreased intensity of chemotherapy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Inadequate supportive care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More recent studies with equivalent EFS and OS between DS ALL and non DS ALL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Must compare similar biologic groups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Recent COG studies-5 </a:t>
            </a:r>
            <a:r>
              <a:rPr lang="en-US" dirty="0" err="1" smtClean="0"/>
              <a:t>yr</a:t>
            </a:r>
            <a:r>
              <a:rPr lang="en-US" dirty="0" smtClean="0"/>
              <a:t> EFS of 68% </a:t>
            </a:r>
            <a:r>
              <a:rPr lang="en-US" dirty="0" err="1" smtClean="0"/>
              <a:t>vs</a:t>
            </a:r>
            <a:r>
              <a:rPr lang="en-US" dirty="0" smtClean="0"/>
              <a:t> 70.5% and similar 5 </a:t>
            </a:r>
            <a:r>
              <a:rPr lang="en-US" dirty="0" err="1" smtClean="0"/>
              <a:t>yr</a:t>
            </a:r>
            <a:r>
              <a:rPr lang="en-US" dirty="0" smtClean="0"/>
              <a:t> OS of 86.7% in DS ALL </a:t>
            </a:r>
            <a:r>
              <a:rPr lang="en-US" dirty="0" err="1" smtClean="0"/>
              <a:t>vs</a:t>
            </a:r>
            <a:r>
              <a:rPr lang="en-US" dirty="0" smtClean="0"/>
              <a:t> 85.4% in non DS ALL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04800" y="5959475"/>
            <a:ext cx="807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Robison 1984, Levitt 1990, Lance 2000, Bassal 2005, Whitlock 2005, Maloney 2010</a:t>
            </a:r>
          </a:p>
        </p:txBody>
      </p:sp>
    </p:spTree>
    <p:extLst>
      <p:ext uri="{BB962C8B-B14F-4D97-AF65-F5344CB8AC3E}">
        <p14:creationId xmlns:p14="http://schemas.microsoft.com/office/powerpoint/2010/main" val="25040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005638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066800" y="5943600"/>
            <a:ext cx="6324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Early Era therapy-less intensity for Children with DS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Shah, 2009</a:t>
            </a:r>
          </a:p>
        </p:txBody>
      </p:sp>
    </p:spTree>
    <p:extLst>
      <p:ext uri="{BB962C8B-B14F-4D97-AF65-F5344CB8AC3E}">
        <p14:creationId xmlns:p14="http://schemas.microsoft.com/office/powerpoint/2010/main" val="3208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8113"/>
            <a:ext cx="4438650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481138"/>
            <a:ext cx="42735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438150" y="5376863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Outcome for all patients excluding those with favorable and unfavorable sentinel cytogenetic lesions: DS-ALL vs. non-DS-ALL.  (A) Event-free survival; and (B) Overall Survival.  Patients with ETV6-RUNX1, BCR-ABL1, MLL translocations, and trisomy of both chromosomes 4 and 10 are excluded. </a:t>
            </a: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4438650" y="6392863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Maloney, Blood, 2010</a:t>
            </a:r>
          </a:p>
        </p:txBody>
      </p:sp>
      <p:sp>
        <p:nvSpPr>
          <p:cNvPr id="16390" name="TextBox 4"/>
          <p:cNvSpPr txBox="1">
            <a:spLocks noChangeArrowheads="1"/>
          </p:cNvSpPr>
          <p:nvPr/>
        </p:nvSpPr>
        <p:spPr bwMode="auto">
          <a:xfrm>
            <a:off x="695325" y="538163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Event Free Survival</a:t>
            </a:r>
          </a:p>
        </p:txBody>
      </p: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5105400" y="538163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Overall Survival</a:t>
            </a:r>
          </a:p>
        </p:txBody>
      </p:sp>
    </p:spTree>
    <p:extLst>
      <p:ext uri="{BB962C8B-B14F-4D97-AF65-F5344CB8AC3E}">
        <p14:creationId xmlns:p14="http://schemas.microsoft.com/office/powerpoint/2010/main" val="14329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Event-free survival in DS-ALL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14475"/>
            <a:ext cx="87471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5213350" y="6338888"/>
            <a:ext cx="370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Rabin &amp; Whitlock, Oncologist 2009</a:t>
            </a:r>
          </a:p>
        </p:txBody>
      </p:sp>
    </p:spTree>
    <p:extLst>
      <p:ext uri="{BB962C8B-B14F-4D97-AF65-F5344CB8AC3E}">
        <p14:creationId xmlns:p14="http://schemas.microsoft.com/office/powerpoint/2010/main" val="8928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Increased non-relapse mortality in DS pts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ALL DS more likely to: </a:t>
            </a:r>
          </a:p>
          <a:p>
            <a:pPr lvl="1"/>
            <a:r>
              <a:rPr lang="en-US" altLang="en-US" smtClean="0"/>
              <a:t>suffer death from infection during remission induction</a:t>
            </a:r>
          </a:p>
          <a:p>
            <a:pPr lvl="1"/>
            <a:r>
              <a:rPr lang="en-US" altLang="en-US" smtClean="0"/>
              <a:t>Suffer death after attaining remission</a:t>
            </a:r>
          </a:p>
          <a:p>
            <a:r>
              <a:rPr lang="en-US" altLang="en-US" smtClean="0"/>
              <a:t>MRC ALL 97 trial (1997-2002)</a:t>
            </a:r>
          </a:p>
          <a:p>
            <a:pPr lvl="1"/>
            <a:r>
              <a:rPr lang="en-US" altLang="en-US" smtClean="0"/>
              <a:t>Death in remission: DS 28% vs non DS 3% (p&lt;0.0005)</a:t>
            </a:r>
          </a:p>
        </p:txBody>
      </p:sp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457200" y="6096000"/>
            <a:ext cx="617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Whitlock 2005, DeLaDuente 2005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1054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Treatment-related toxicities higher in DS ALL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 typeface="Arial" charset="0"/>
              <a:buNone/>
              <a:defRPr/>
            </a:pPr>
            <a:r>
              <a:rPr lang="en-US" altLang="en-US" sz="2400" dirty="0" smtClean="0"/>
              <a:t>More frequent and severe in DS patients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400" dirty="0" err="1" smtClean="0"/>
              <a:t>Mucositis</a:t>
            </a: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spcAft>
                <a:spcPct val="25000"/>
              </a:spcAft>
              <a:buFont typeface="Arial" charset="0"/>
              <a:buChar char="–"/>
              <a:defRPr/>
            </a:pPr>
            <a:r>
              <a:rPr lang="en-US" altLang="en-US" sz="2400" dirty="0" smtClean="0"/>
              <a:t>Increased sensitivity to methotrexate</a:t>
            </a:r>
          </a:p>
          <a:p>
            <a:pPr lvl="1" eaLnBrk="1" hangingPunct="1">
              <a:lnSpc>
                <a:spcPct val="80000"/>
              </a:lnSpc>
              <a:spcAft>
                <a:spcPct val="25000"/>
              </a:spcAft>
              <a:buFont typeface="Arial" charset="0"/>
              <a:buChar char="–"/>
              <a:defRPr/>
            </a:pPr>
            <a:r>
              <a:rPr lang="en-US" altLang="en-US" sz="2400" dirty="0"/>
              <a:t>Higher incidence of grade 2-4 gastrointestinal toxicities (36% </a:t>
            </a:r>
            <a:r>
              <a:rPr lang="en-US" altLang="en-US" sz="2400" dirty="0" err="1"/>
              <a:t>vs</a:t>
            </a:r>
            <a:r>
              <a:rPr lang="en-US" altLang="en-US" sz="2400" dirty="0"/>
              <a:t> 3.6%) and higher incidence grades 3-4 hematologic toxicity (14.5% </a:t>
            </a:r>
            <a:r>
              <a:rPr lang="en-US" altLang="en-US" sz="2400" dirty="0" err="1"/>
              <a:t>vs</a:t>
            </a:r>
            <a:r>
              <a:rPr lang="en-US" altLang="en-US" sz="2400" dirty="0"/>
              <a:t> 0.9%)</a:t>
            </a:r>
          </a:p>
          <a:p>
            <a:pPr lvl="1" eaLnBrk="1" hangingPunct="1">
              <a:lnSpc>
                <a:spcPct val="80000"/>
              </a:lnSpc>
              <a:spcAft>
                <a:spcPct val="25000"/>
              </a:spcAft>
              <a:buFont typeface="Arial" charset="0"/>
              <a:buChar char="–"/>
              <a:defRPr/>
            </a:pPr>
            <a:r>
              <a:rPr lang="en-US" altLang="en-US" sz="2400" dirty="0"/>
              <a:t>MTX pharmacokinetics </a:t>
            </a:r>
            <a:r>
              <a:rPr lang="en-US" altLang="en-US" sz="2400" dirty="0" smtClean="0"/>
              <a:t>similar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400" dirty="0" smtClean="0"/>
              <a:t>Infections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altLang="en-US" sz="2400" dirty="0" smtClean="0"/>
              <a:t>Defects in multiple aspects of immune function (B-cell, T-cell, phagocytic)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altLang="en-US" sz="2400" dirty="0" smtClean="0"/>
              <a:t>Multiple pathogens (gram pos. and neg., fungal, viral)</a:t>
            </a:r>
          </a:p>
          <a:p>
            <a:pPr lvl="1" eaLnBrk="1" hangingPunct="1">
              <a:lnSpc>
                <a:spcPct val="80000"/>
              </a:lnSpc>
              <a:spcAft>
                <a:spcPct val="25000"/>
              </a:spcAft>
              <a:buFont typeface="Arial" charset="0"/>
              <a:buChar char="–"/>
              <a:defRPr/>
            </a:pPr>
            <a:r>
              <a:rPr lang="en-US" altLang="en-US" sz="2400" dirty="0" smtClean="0"/>
              <a:t>Longer and deeper neutrophil and monocyte nadirs</a:t>
            </a:r>
          </a:p>
          <a:p>
            <a:pPr lvl="1" eaLnBrk="1" hangingPunct="1">
              <a:lnSpc>
                <a:spcPct val="80000"/>
              </a:lnSpc>
              <a:spcAft>
                <a:spcPct val="25000"/>
              </a:spcAft>
              <a:buFont typeface="Arial" charset="0"/>
              <a:buChar char="–"/>
              <a:defRPr/>
            </a:pPr>
            <a:r>
              <a:rPr lang="en-US" altLang="en-US" sz="2400" dirty="0" smtClean="0"/>
              <a:t>Increased soft tissue infections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400" dirty="0" smtClean="0"/>
              <a:t>Hyperglycemia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496050" y="5181600"/>
            <a:ext cx="25336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Kalwinsky, AJMG 1990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Taub, PBC 2005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Whitlock, BJH 2006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Hastings, ASH 2007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Smith, ASPHO 2008</a:t>
            </a: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381000" y="6292850"/>
            <a:ext cx="586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1800"/>
              <a:t>Peeters 1995, Garre 1987, Buitenkamp 2010, Matloub 2011</a:t>
            </a:r>
          </a:p>
        </p:txBody>
      </p:sp>
    </p:spTree>
    <p:extLst>
      <p:ext uri="{BB962C8B-B14F-4D97-AF65-F5344CB8AC3E}">
        <p14:creationId xmlns:p14="http://schemas.microsoft.com/office/powerpoint/2010/main" val="36656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Relapse in DS ALL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19200"/>
            <a:ext cx="8305800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752600"/>
            <a:ext cx="36576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Lower EFS and OS, 17% </a:t>
            </a:r>
            <a:r>
              <a:rPr lang="en-US" sz="2400" dirty="0" err="1">
                <a:cs typeface="Arial" charset="0"/>
              </a:rPr>
              <a:t>vs</a:t>
            </a:r>
            <a:r>
              <a:rPr lang="en-US" sz="2400" dirty="0">
                <a:cs typeface="Arial" charset="0"/>
              </a:rPr>
              <a:t> 41% and 51% in non </a:t>
            </a:r>
            <a:r>
              <a:rPr lang="en-US" sz="2400" dirty="0">
                <a:cs typeface="Arial" charset="0"/>
              </a:rPr>
              <a:t>DS, despite “lower risk” relapses in DS </a:t>
            </a:r>
            <a:r>
              <a:rPr lang="en-US" sz="2400" dirty="0" err="1">
                <a:cs typeface="Arial" charset="0"/>
              </a:rPr>
              <a:t>pts</a:t>
            </a:r>
            <a:r>
              <a:rPr lang="en-US" sz="2400" dirty="0">
                <a:cs typeface="Arial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More </a:t>
            </a:r>
            <a:r>
              <a:rPr lang="en-US" sz="2400" dirty="0">
                <a:cs typeface="Arial" charset="0"/>
              </a:rPr>
              <a:t>fatal infections, 34% </a:t>
            </a:r>
            <a:r>
              <a:rPr lang="en-US" sz="2400" dirty="0" err="1">
                <a:cs typeface="Arial" charset="0"/>
              </a:rPr>
              <a:t>vs</a:t>
            </a:r>
            <a:r>
              <a:rPr lang="en-US" sz="2400" dirty="0">
                <a:cs typeface="Arial" charset="0"/>
              </a:rPr>
              <a:t> 10%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cs typeface="Arial" charset="0"/>
            </a:endParaRPr>
          </a:p>
          <a:p>
            <a:pPr>
              <a:defRPr/>
            </a:pPr>
            <a:endParaRPr lang="en-US" sz="2400" dirty="0">
              <a:cs typeface="Arial" charset="0"/>
            </a:endParaRPr>
          </a:p>
        </p:txBody>
      </p:sp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457200" y="63246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Meyr 2013 </a:t>
            </a:r>
          </a:p>
        </p:txBody>
      </p:sp>
    </p:spTree>
    <p:extLst>
      <p:ext uri="{BB962C8B-B14F-4D97-AF65-F5344CB8AC3E}">
        <p14:creationId xmlns:p14="http://schemas.microsoft.com/office/powerpoint/2010/main" val="4119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Relapse in DS ALL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576388"/>
            <a:ext cx="7639050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Meyr 2013 </a:t>
            </a:r>
          </a:p>
        </p:txBody>
      </p:sp>
    </p:spTree>
    <p:extLst>
      <p:ext uri="{BB962C8B-B14F-4D97-AF65-F5344CB8AC3E}">
        <p14:creationId xmlns:p14="http://schemas.microsoft.com/office/powerpoint/2010/main" val="148706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-152400"/>
            <a:ext cx="7924800" cy="1143000"/>
          </a:xfrm>
        </p:spPr>
        <p:txBody>
          <a:bodyPr/>
          <a:lstStyle/>
          <a:p>
            <a:pPr algn="l" eaLnBrk="1" hangingPunct="1"/>
            <a:r>
              <a:rPr lang="en-US" altLang="en-US" sz="2800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Transient Myeloproliferative Disorder (TMD) </a:t>
            </a:r>
          </a:p>
        </p:txBody>
      </p:sp>
      <p:sp>
        <p:nvSpPr>
          <p:cNvPr id="1259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838200"/>
            <a:ext cx="8713788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altLang="en-US" sz="22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Estimated that ~10% of Down syndrome newborns have a precursor of acute megakaryocytic leukemia (AML-M7; AMKL), TMD, in which blasts in the peripheral blood and/or bone marrow have the same morphology and antigen expression as AMKL. </a:t>
            </a:r>
          </a:p>
          <a:p>
            <a:pPr eaLnBrk="1" hangingPunct="1">
              <a:lnSpc>
                <a:spcPct val="70000"/>
              </a:lnSpc>
            </a:pPr>
            <a:endParaRPr lang="en-US" altLang="en-US" sz="22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en-US" sz="22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Incidence may be higher with the use of next-generation sequencing for GATA1 mutation detection which has identified “silent” cases in an additional ~20% of newborns. </a:t>
            </a:r>
            <a:r>
              <a:rPr lang="en-US" altLang="en-US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[Roberts et al., Blood 2013]</a:t>
            </a:r>
          </a:p>
          <a:p>
            <a:pPr eaLnBrk="1" hangingPunct="1">
              <a:lnSpc>
                <a:spcPct val="70000"/>
              </a:lnSpc>
            </a:pPr>
            <a:endParaRPr lang="en-US" altLang="en-US" sz="22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en-US" sz="22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TMD has also been diagnosed in Down syndrome mosaics and in infants with isolated trisomy 21 in blast cells with no other evidence of mosaicism. </a:t>
            </a:r>
          </a:p>
          <a:p>
            <a:pPr eaLnBrk="1" hangingPunct="1">
              <a:lnSpc>
                <a:spcPct val="70000"/>
              </a:lnSpc>
            </a:pPr>
            <a:endParaRPr lang="en-US" altLang="en-US" sz="22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en-US" sz="22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Majority of TMD cases can spontaneously regress with supportive care alone, though ~20-30% of patients will subsequently develop AML. </a:t>
            </a:r>
          </a:p>
          <a:p>
            <a:pPr eaLnBrk="1" hangingPunct="1">
              <a:lnSpc>
                <a:spcPct val="70000"/>
              </a:lnSpc>
            </a:pPr>
            <a:endParaRPr lang="en-US" altLang="en-US" sz="22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en-US" sz="22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There are no known factors at the current time to predict which babies will subsequently go on to develop AML.</a:t>
            </a:r>
          </a:p>
          <a:p>
            <a:pPr eaLnBrk="1" hangingPunct="1">
              <a:lnSpc>
                <a:spcPct val="70000"/>
              </a:lnSpc>
            </a:pPr>
            <a:endParaRPr lang="en-US" altLang="en-US" sz="22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</a:pPr>
            <a:endParaRPr lang="en-US" altLang="en-US" sz="22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</a:pPr>
            <a:endParaRPr lang="en-US" altLang="en-US" sz="2200" smtClean="0">
              <a:latin typeface="Palatino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67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DS ALL, relapse and BMT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752600"/>
            <a:ext cx="4616450" cy="401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457200" y="5943600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Hitzler 2014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242888" y="2209800"/>
            <a:ext cx="3657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CIBTR, n=27, 2000-2009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52% went to transplant in CR2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Myloablative conditioning in 78%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DFS at 3 yrs was 24%</a:t>
            </a:r>
          </a:p>
        </p:txBody>
      </p:sp>
    </p:spTree>
    <p:extLst>
      <p:ext uri="{BB962C8B-B14F-4D97-AF65-F5344CB8AC3E}">
        <p14:creationId xmlns:p14="http://schemas.microsoft.com/office/powerpoint/2010/main" val="856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Immune function and 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Increased infections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Spectrum of immunological abnormalities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decreased B cell number, low specific antibody response                                    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increased </a:t>
            </a:r>
            <a:r>
              <a:rPr lang="en-US" dirty="0" err="1" smtClean="0"/>
              <a:t>IgG</a:t>
            </a:r>
            <a:r>
              <a:rPr lang="en-US" dirty="0" smtClean="0"/>
              <a:t>, decreased </a:t>
            </a:r>
            <a:r>
              <a:rPr lang="en-US" dirty="0" err="1" smtClean="0"/>
              <a:t>IgM</a:t>
            </a:r>
            <a:r>
              <a:rPr lang="en-US" dirty="0" smtClean="0"/>
              <a:t> in late childhood                                 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variable reduction of T cell proliferative responses, T cell-mediated killing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increased NK cell number, decreased function                          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Decreased monocyte function/</a:t>
            </a:r>
            <a:r>
              <a:rPr lang="en-US" dirty="0" err="1" smtClean="0"/>
              <a:t>chemotaxis</a:t>
            </a:r>
            <a:r>
              <a:rPr lang="en-US" dirty="0" smtClean="0"/>
              <a:t>  vs. unimpaired function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“most [individuals with Down Syndrome] do not have clear immune dysfunction” (</a:t>
            </a:r>
            <a:r>
              <a:rPr lang="en-US" dirty="0" err="1" smtClean="0"/>
              <a:t>Stiehm</a:t>
            </a:r>
            <a:r>
              <a:rPr lang="en-US" dirty="0" smtClean="0"/>
              <a:t>, Ochs &amp; </a:t>
            </a:r>
            <a:r>
              <a:rPr lang="en-US" dirty="0" err="1" smtClean="0"/>
              <a:t>Winkelstein</a:t>
            </a:r>
            <a:r>
              <a:rPr lang="en-US" dirty="0" smtClean="0"/>
              <a:t>: Immunological disorders in Infants &amp; Children, 5th </a:t>
            </a:r>
            <a:r>
              <a:rPr lang="en-US" dirty="0" err="1" smtClean="0"/>
              <a:t>ed</a:t>
            </a:r>
            <a:r>
              <a:rPr lang="en-US" dirty="0" smtClean="0"/>
              <a:t>)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454025" y="6000750"/>
            <a:ext cx="6019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Ugazio 1990, Lockitchh 1987, Burgio 1983, Montagna 1988, Cossarizza 1990, Park 2000</a:t>
            </a:r>
          </a:p>
        </p:txBody>
      </p:sp>
    </p:spTree>
    <p:extLst>
      <p:ext uri="{BB962C8B-B14F-4D97-AF65-F5344CB8AC3E}">
        <p14:creationId xmlns:p14="http://schemas.microsoft.com/office/powerpoint/2010/main" val="10409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Newer findings in DS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Increased incidence of t(8;14)(q11.2;q32) in DS-ALL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22 cases found, 7 were DS ALL.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EFS improved over non DS ALL with same lesion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Results in CEBPD-</a:t>
            </a:r>
            <a:r>
              <a:rPr lang="en-US" sz="2400" dirty="0" err="1" smtClean="0"/>
              <a:t>IgH</a:t>
            </a:r>
            <a:r>
              <a:rPr lang="en-US" sz="2400" dirty="0" smtClean="0"/>
              <a:t> fusion, increased CEBPD expression (BLZ transcription factor) – mechanism of leukemic transformation unknown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i="1" dirty="0" smtClean="0"/>
              <a:t>JAK2</a:t>
            </a:r>
            <a:r>
              <a:rPr lang="en-US" sz="2400" dirty="0" smtClean="0"/>
              <a:t> activating mutations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18-28% of DS ALL (~10% of HR non DS ALL)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Not </a:t>
            </a:r>
            <a:r>
              <a:rPr lang="en-US" sz="2400" dirty="0" err="1" smtClean="0"/>
              <a:t>prognostically</a:t>
            </a:r>
            <a:r>
              <a:rPr lang="en-US" sz="2400" dirty="0" smtClean="0"/>
              <a:t> significant (but small numbers)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Cause constitutive JAK2 activation and cytokine-independent cell growth in vitro</a:t>
            </a:r>
          </a:p>
          <a:p>
            <a:pPr lvl="1">
              <a:buFont typeface="Arial" charset="0"/>
              <a:buChar char="–"/>
              <a:defRPr/>
            </a:pPr>
            <a:endParaRPr lang="en-US" dirty="0" smtClean="0"/>
          </a:p>
          <a:p>
            <a:pPr lvl="1">
              <a:buFont typeface="Arial" charset="0"/>
              <a:buChar char="–"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685800" y="6019800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Messinger 2012, Bercovich  2008, Kearney 2008, Gaikwad 2008, Mullighan 2009</a:t>
            </a:r>
          </a:p>
        </p:txBody>
      </p:sp>
    </p:spTree>
    <p:extLst>
      <p:ext uri="{BB962C8B-B14F-4D97-AF65-F5344CB8AC3E}">
        <p14:creationId xmlns:p14="http://schemas.microsoft.com/office/powerpoint/2010/main" val="40986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Newer findings in DS Biology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181600"/>
          </a:xfrm>
        </p:spPr>
        <p:txBody>
          <a:bodyPr/>
          <a:lstStyle/>
          <a:p>
            <a:r>
              <a:rPr lang="en-US" altLang="en-US" sz="2400" i="1" dirty="0" smtClean="0"/>
              <a:t>CRLF2</a:t>
            </a:r>
            <a:r>
              <a:rPr lang="en-US" altLang="en-US" sz="2400" dirty="0" smtClean="0"/>
              <a:t> overexpression</a:t>
            </a:r>
          </a:p>
          <a:p>
            <a:pPr lvl="1"/>
            <a:r>
              <a:rPr lang="en-US" altLang="en-US" sz="2400" dirty="0" smtClean="0"/>
              <a:t>52% of DS-ALL cases (~5% of B cell ALL, 15% of Adult and HR ALL without other </a:t>
            </a:r>
            <a:r>
              <a:rPr lang="en-US" altLang="en-US" sz="2400" dirty="0" err="1" smtClean="0"/>
              <a:t>sentinal</a:t>
            </a:r>
            <a:r>
              <a:rPr lang="en-US" altLang="en-US" sz="2400" dirty="0" smtClean="0"/>
              <a:t> lesions)</a:t>
            </a:r>
          </a:p>
          <a:p>
            <a:pPr lvl="1"/>
            <a:r>
              <a:rPr lang="en-US" altLang="en-US" sz="2400" dirty="0" smtClean="0"/>
              <a:t>Likely trend to poorer prognosis but not fully characterized</a:t>
            </a:r>
          </a:p>
          <a:p>
            <a:pPr lvl="1"/>
            <a:r>
              <a:rPr lang="en-US" altLang="en-US" sz="2400" dirty="0" smtClean="0"/>
              <a:t>Overexpression of cytokine receptor-like factor 2 (CRLF2).  Jak2-Stat5 activation and increased cell proliferation</a:t>
            </a:r>
          </a:p>
          <a:p>
            <a:r>
              <a:rPr lang="en-US" altLang="en-US" sz="2400" dirty="0" smtClean="0"/>
              <a:t>IKZF1 deletions</a:t>
            </a:r>
          </a:p>
          <a:p>
            <a:pPr lvl="1"/>
            <a:r>
              <a:rPr lang="en-US" altLang="en-US" sz="2400" dirty="0" smtClean="0"/>
              <a:t>Incidence 26-35% (similar to NDS)</a:t>
            </a:r>
          </a:p>
          <a:p>
            <a:pPr lvl="1"/>
            <a:r>
              <a:rPr lang="en-US" altLang="en-US" sz="2400" dirty="0" smtClean="0"/>
              <a:t>Significant adverse prognostic impact, EFS 45% vs 90%</a:t>
            </a:r>
          </a:p>
          <a:p>
            <a:r>
              <a:rPr lang="en-US" altLang="en-US" sz="2400" dirty="0" smtClean="0"/>
              <a:t>Histone deletions</a:t>
            </a:r>
          </a:p>
          <a:p>
            <a:pPr lvl="1"/>
            <a:r>
              <a:rPr lang="en-US" altLang="en-US" sz="2400" dirty="0" smtClean="0"/>
              <a:t>22% DS vs 3% NDS</a:t>
            </a:r>
          </a:p>
          <a:p>
            <a:pPr lvl="1"/>
            <a:r>
              <a:rPr lang="en-US" altLang="en-US" sz="2400" dirty="0" smtClean="0"/>
              <a:t>No prognostic impact </a:t>
            </a:r>
          </a:p>
          <a:p>
            <a:endParaRPr lang="en-US" altLang="en-US" dirty="0" smtClean="0"/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152400" y="64770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Mullighan</a:t>
            </a:r>
            <a:r>
              <a:rPr lang="en-US" altLang="en-US" sz="1800" dirty="0"/>
              <a:t> 2009, Russell 2008, Yoda 2010, Harvey 2010, </a:t>
            </a:r>
            <a:r>
              <a:rPr lang="en-US" altLang="en-US" sz="1800" dirty="0" err="1"/>
              <a:t>Buitenkamp</a:t>
            </a:r>
            <a:r>
              <a:rPr lang="en-US" altLang="en-US" sz="1800" dirty="0"/>
              <a:t> 2016 </a:t>
            </a:r>
          </a:p>
        </p:txBody>
      </p:sp>
    </p:spTree>
    <p:extLst>
      <p:ext uri="{BB962C8B-B14F-4D97-AF65-F5344CB8AC3E}">
        <p14:creationId xmlns:p14="http://schemas.microsoft.com/office/powerpoint/2010/main" val="17541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Role of </a:t>
            </a:r>
            <a:r>
              <a:rPr lang="en-US" altLang="en-US" i="1" smtClean="0"/>
              <a:t>IKZF1</a:t>
            </a:r>
            <a:r>
              <a:rPr lang="en-US" altLang="en-US" smtClean="0"/>
              <a:t> and </a:t>
            </a:r>
            <a:r>
              <a:rPr lang="en-US" altLang="en-US" i="1" smtClean="0"/>
              <a:t>CRLF2 </a:t>
            </a:r>
            <a:r>
              <a:rPr lang="en-US" altLang="en-US" smtClean="0"/>
              <a:t>aberrations</a:t>
            </a:r>
            <a:endParaRPr lang="en-US" altLang="en-US" i="1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9263"/>
            <a:ext cx="8023225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914400" y="5486400"/>
            <a:ext cx="693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Interplay of the more common genetic aberrations for DS ALL</a:t>
            </a:r>
          </a:p>
        </p:txBody>
      </p:sp>
    </p:spTree>
    <p:extLst>
      <p:ext uri="{BB962C8B-B14F-4D97-AF65-F5344CB8AC3E}">
        <p14:creationId xmlns:p14="http://schemas.microsoft.com/office/powerpoint/2010/main" val="17460952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smtClean="0"/>
              <a:t>Current challenge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How to treat DS patients optimally?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algn="ctr"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en-US" altLang="en-US" sz="4000" smtClean="0">
                <a:solidFill>
                  <a:schemeClr val="tx2"/>
                </a:solidFill>
              </a:rPr>
              <a:t>Potential culprits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Anthracycline, PEG, dexamethasone, methotrexate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algn="ctr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n-US" altLang="en-US" sz="4000" smtClean="0">
                <a:solidFill>
                  <a:schemeClr val="tx2"/>
                </a:solidFill>
              </a:rPr>
              <a:t>Current interventions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Chemotherapy modifications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Decreased MTX exposure, less dex/vcr pulses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IVIG, prophylactic antibiotics/antifungals, GCSF, mandatory hospitalization when neutropenic</a:t>
            </a:r>
          </a:p>
        </p:txBody>
      </p:sp>
    </p:spTree>
    <p:extLst>
      <p:ext uri="{BB962C8B-B14F-4D97-AF65-F5344CB8AC3E}">
        <p14:creationId xmlns:p14="http://schemas.microsoft.com/office/powerpoint/2010/main" val="8285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Questions</a:t>
            </a:r>
            <a:endParaRPr lang="en-US" dirty="0">
              <a:latin typeface="+mn-lt"/>
            </a:endParaRPr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Why are </a:t>
            </a:r>
            <a:r>
              <a:rPr lang="en-US" altLang="en-US" sz="2800" i="1" smtClean="0"/>
              <a:t>IgH</a:t>
            </a:r>
            <a:r>
              <a:rPr lang="en-US" altLang="en-US" sz="2800" smtClean="0"/>
              <a:t> rearrangements, </a:t>
            </a:r>
            <a:r>
              <a:rPr lang="en-US" altLang="en-US" sz="2800" i="1" smtClean="0"/>
              <a:t>JAK2</a:t>
            </a:r>
            <a:r>
              <a:rPr lang="en-US" altLang="en-US" sz="2800" smtClean="0"/>
              <a:t> mutations, and </a:t>
            </a:r>
            <a:r>
              <a:rPr lang="en-US" altLang="en-US" sz="2800" i="1" smtClean="0"/>
              <a:t>CRLF2</a:t>
            </a:r>
            <a:r>
              <a:rPr lang="en-US" altLang="en-US" sz="2800" smtClean="0"/>
              <a:t> rearrangements more frequent in DS-ALL?</a:t>
            </a:r>
          </a:p>
          <a:p>
            <a:r>
              <a:rPr lang="en-US" altLang="en-US" sz="2800" smtClean="0"/>
              <a:t>What lesions characterize DS-ALL cases that lack </a:t>
            </a:r>
            <a:r>
              <a:rPr lang="en-US" altLang="en-US" sz="2800" i="1" smtClean="0"/>
              <a:t>JAK2/CRLF2</a:t>
            </a:r>
            <a:r>
              <a:rPr lang="en-US" altLang="en-US" sz="2800" smtClean="0"/>
              <a:t> aberrations?</a:t>
            </a:r>
          </a:p>
          <a:p>
            <a:r>
              <a:rPr lang="en-US" altLang="en-US" sz="2800" smtClean="0"/>
              <a:t>Basis for increased toxicities… and potential prevention/treatment</a:t>
            </a:r>
          </a:p>
          <a:p>
            <a:pPr lvl="1"/>
            <a:r>
              <a:rPr lang="en-US" altLang="en-US" sz="2400" smtClean="0"/>
              <a:t>Immune deficits</a:t>
            </a:r>
          </a:p>
          <a:p>
            <a:pPr lvl="1"/>
            <a:r>
              <a:rPr lang="en-US" altLang="en-US" sz="2400" smtClean="0"/>
              <a:t>Skin/mucosal barrier deficits</a:t>
            </a:r>
          </a:p>
        </p:txBody>
      </p:sp>
    </p:spTree>
    <p:extLst>
      <p:ext uri="{BB962C8B-B14F-4D97-AF65-F5344CB8AC3E}">
        <p14:creationId xmlns:p14="http://schemas.microsoft.com/office/powerpoint/2010/main" val="24932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latin typeface="+mn-lt"/>
              </a:rPr>
              <a:t>Targeted therapies: challenges for use  in DS patients</a:t>
            </a:r>
            <a:endParaRPr lang="en-US" i="1" dirty="0">
              <a:latin typeface="+mn-lt"/>
            </a:endParaRP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>
          <a:xfrm>
            <a:off x="415925" y="1524000"/>
            <a:ext cx="8229600" cy="5016500"/>
          </a:xfrm>
        </p:spPr>
        <p:txBody>
          <a:bodyPr/>
          <a:lstStyle/>
          <a:p>
            <a:r>
              <a:rPr lang="en-US" altLang="en-US" smtClean="0"/>
              <a:t>Opportunities</a:t>
            </a:r>
          </a:p>
          <a:p>
            <a:pPr lvl="1"/>
            <a:r>
              <a:rPr lang="en-US" altLang="en-US" smtClean="0"/>
              <a:t>Need for less toxic therapies</a:t>
            </a:r>
          </a:p>
          <a:p>
            <a:pPr lvl="2"/>
            <a:r>
              <a:rPr lang="en-US" altLang="en-US" smtClean="0"/>
              <a:t>Substituting less intensive blocks</a:t>
            </a:r>
          </a:p>
          <a:p>
            <a:pPr lvl="2"/>
            <a:r>
              <a:rPr lang="en-US" altLang="en-US" smtClean="0"/>
              <a:t>immunotherapy</a:t>
            </a:r>
          </a:p>
          <a:p>
            <a:pPr lvl="1"/>
            <a:r>
              <a:rPr lang="en-US" altLang="en-US" smtClean="0"/>
              <a:t>Newer targeted therapies available-will children with DS respond similarly?</a:t>
            </a:r>
          </a:p>
          <a:p>
            <a:r>
              <a:rPr lang="en-US" altLang="en-US" smtClean="0"/>
              <a:t>Risks</a:t>
            </a:r>
          </a:p>
          <a:p>
            <a:pPr lvl="1"/>
            <a:r>
              <a:rPr lang="en-US" altLang="en-US" smtClean="0"/>
              <a:t>Higher risk of complications</a:t>
            </a:r>
          </a:p>
          <a:p>
            <a:pPr lvl="1"/>
            <a:r>
              <a:rPr lang="en-US" altLang="en-US" smtClean="0"/>
              <a:t>Small population, difficult to study</a:t>
            </a:r>
          </a:p>
          <a:p>
            <a:pPr lvl="1"/>
            <a:r>
              <a:rPr lang="en-US" altLang="en-US" smtClean="0"/>
              <a:t>Different baseline immune function </a:t>
            </a:r>
          </a:p>
        </p:txBody>
      </p:sp>
      <p:sp>
        <p:nvSpPr>
          <p:cNvPr id="8" name="Right Brace 7"/>
          <p:cNvSpPr/>
          <p:nvPr/>
        </p:nvSpPr>
        <p:spPr>
          <a:xfrm>
            <a:off x="6477000" y="4935538"/>
            <a:ext cx="352425" cy="1604962"/>
          </a:xfrm>
          <a:prstGeom prst="rightBrace">
            <a:avLst/>
          </a:prstGeom>
          <a:ln w="1587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34200" y="5105400"/>
            <a:ext cx="1298575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Often</a:t>
            </a:r>
          </a:p>
          <a:p>
            <a:pPr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excluded</a:t>
            </a:r>
          </a:p>
        </p:txBody>
      </p:sp>
    </p:spTree>
    <p:extLst>
      <p:ext uri="{BB962C8B-B14F-4D97-AF65-F5344CB8AC3E}">
        <p14:creationId xmlns:p14="http://schemas.microsoft.com/office/powerpoint/2010/main" val="25244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3072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600200"/>
            <a:ext cx="4876800" cy="4767263"/>
          </a:xfrm>
        </p:spPr>
      </p:pic>
    </p:spTree>
    <p:extLst>
      <p:ext uri="{BB962C8B-B14F-4D97-AF65-F5344CB8AC3E}">
        <p14:creationId xmlns:p14="http://schemas.microsoft.com/office/powerpoint/2010/main" val="8272323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 Narrow" panose="020B0606020202030204" pitchFamily="34" charset="0"/>
              </a:rPr>
              <a:t>THANK YOU!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en-US" sz="4400" b="1" dirty="0" smtClean="0">
              <a:solidFill>
                <a:prstClr val="black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Arial Narrow" pitchFamily="34" charset="0"/>
                <a:ea typeface="+mj-ea"/>
                <a:cs typeface="+mj-cs"/>
              </a:rPr>
              <a:t>QUESTIONS</a:t>
            </a:r>
            <a:r>
              <a:rPr lang="en-US" sz="4400" b="1" dirty="0">
                <a:solidFill>
                  <a:prstClr val="black"/>
                </a:solidFill>
                <a:latin typeface="Arial Narrow" pitchFamily="34" charset="0"/>
                <a:ea typeface="+mj-ea"/>
                <a:cs typeface="+mj-cs"/>
              </a:rPr>
              <a:t>? </a:t>
            </a:r>
            <a:br>
              <a:rPr lang="en-US" sz="4400" b="1" dirty="0">
                <a:solidFill>
                  <a:prstClr val="black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en-US" b="1" dirty="0">
                <a:solidFill>
                  <a:prstClr val="black"/>
                </a:solidFill>
                <a:latin typeface="Arial Narrow" pitchFamily="34" charset="0"/>
                <a:ea typeface="+mj-ea"/>
                <a:cs typeface="+mj-cs"/>
              </a:rPr>
              <a:t>Please type them in the chat box at the bottom </a:t>
            </a:r>
            <a:br>
              <a:rPr lang="en-US" b="1" dirty="0">
                <a:solidFill>
                  <a:prstClr val="black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en-US" b="1" dirty="0">
                <a:solidFill>
                  <a:prstClr val="black"/>
                </a:solidFill>
                <a:latin typeface="Arial Narrow" pitchFamily="34" charset="0"/>
                <a:ea typeface="+mj-ea"/>
                <a:cs typeface="+mj-cs"/>
              </a:rPr>
              <a:t>left hand side of your screen.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14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ChangeArrowheads="1"/>
          </p:cNvSpPr>
          <p:nvPr/>
        </p:nvSpPr>
        <p:spPr bwMode="auto">
          <a:xfrm>
            <a:off x="533400" y="533400"/>
            <a:ext cx="83820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ja-JP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2800" b="1">
                <a:latin typeface="Arial" panose="020B0604020202020204" pitchFamily="34" charset="0"/>
                <a:cs typeface="Arial" panose="020B0604020202020204" pitchFamily="34" charset="0"/>
              </a:rPr>
              <a:t>s Oncology Group (COG) AAML08B1: </a:t>
            </a:r>
          </a:p>
          <a:p>
            <a:pPr algn="ctr"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Biology Study of Transient Myeloproliferative Disorder in Children with Down Syndrome </a:t>
            </a:r>
          </a:p>
          <a:p>
            <a:pPr algn="ctr" eaLnBrk="1" hangingPunct="1"/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Study Chair:  April Sorrell, MD</a:t>
            </a:r>
          </a:p>
          <a:p>
            <a:pPr algn="ctr" eaLnBrk="1" hangingPunct="1">
              <a:spcBef>
                <a:spcPct val="20000"/>
              </a:spcBef>
              <a:buClr>
                <a:srgbClr val="009900"/>
              </a:buClr>
              <a:buFont typeface="Arial" panose="020B0604020202020204" pitchFamily="34" charset="0"/>
              <a:buNone/>
            </a:pPr>
            <a:endParaRPr lang="en-US" altLang="en-US" sz="1600" b="1"/>
          </a:p>
        </p:txBody>
      </p:sp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533400" y="43434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Primarily a biology study with treatment recommendations for the use of low dose araC based on the COG A2971 study.</a:t>
            </a:r>
          </a:p>
        </p:txBody>
      </p:sp>
    </p:spTree>
    <p:extLst>
      <p:ext uri="{BB962C8B-B14F-4D97-AF65-F5344CB8AC3E}">
        <p14:creationId xmlns:p14="http://schemas.microsoft.com/office/powerpoint/2010/main" val="24336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a typeface="+mn-ea"/>
                <a:cs typeface="+mn-cs"/>
              </a:rPr>
              <a:t>Next ASPHO </a:t>
            </a:r>
            <a:r>
              <a:rPr lang="en-US" sz="4000" b="1" dirty="0" smtClean="0">
                <a:ea typeface="+mn-ea"/>
                <a:cs typeface="+mn-cs"/>
              </a:rPr>
              <a:t>Webinar</a:t>
            </a:r>
            <a:endParaRPr lang="en-US" alt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000" i="1" dirty="0" smtClean="0"/>
              <a:t>Meet ASPHO Online for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000" i="1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b="1" dirty="0" smtClean="0"/>
              <a:t>Every Vascular Tumor is NOT a Hemangioma. What the Hematologist/Oncologist needs to know about Rare Vascular Tumors Webinar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 smtClean="0"/>
              <a:t>November 2</a:t>
            </a:r>
            <a:endParaRPr lang="en-US" sz="24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 dirty="0" smtClean="0"/>
              <a:t>3pm CST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000" dirty="0" smtClean="0"/>
              <a:t>For more information about the upcoming webinars and other ASPHO webinars, visit www.aspho.org/webinar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72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0" y="228600"/>
            <a:ext cx="99060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Palatino" charset="0"/>
              </a:rPr>
              <a:t>    </a:t>
            </a:r>
            <a:r>
              <a:rPr lang="en-US" b="1" dirty="0">
                <a:latin typeface="Palatino" charset="0"/>
              </a:rPr>
              <a:t> </a:t>
            </a:r>
            <a:r>
              <a:rPr lang="en-US" sz="3100" b="1" dirty="0">
                <a:latin typeface="Arial" charset="0"/>
              </a:rPr>
              <a:t>TMD Patients Stratified by Mortality-risk Group</a:t>
            </a:r>
            <a:br>
              <a:rPr lang="en-US" sz="3100" b="1" dirty="0">
                <a:latin typeface="Arial" charset="0"/>
              </a:rPr>
            </a:br>
            <a:r>
              <a:rPr lang="en-US" sz="3100" b="1" dirty="0" smtClean="0">
                <a:latin typeface="Arial" charset="0"/>
              </a:rPr>
              <a:t>COG</a:t>
            </a:r>
            <a:r>
              <a:rPr lang="en-US" altLang="ja-JP" sz="3100" b="1" dirty="0" smtClean="0">
                <a:latin typeface="Arial" charset="0"/>
              </a:rPr>
              <a:t> </a:t>
            </a:r>
            <a:r>
              <a:rPr lang="en-US" altLang="ja-JP" sz="3100" b="1" dirty="0">
                <a:latin typeface="Arial" charset="0"/>
              </a:rPr>
              <a:t>A2971</a:t>
            </a:r>
            <a:r>
              <a:rPr lang="en-US" altLang="ja-JP" sz="3100" b="1" i="1" dirty="0">
                <a:latin typeface="Arial" charset="0"/>
              </a:rPr>
              <a:t/>
            </a:r>
            <a:br>
              <a:rPr lang="en-US" altLang="ja-JP" sz="3100" b="1" i="1" dirty="0">
                <a:latin typeface="Arial" charset="0"/>
              </a:rPr>
            </a:br>
            <a:endParaRPr lang="en-US" sz="3100" b="1" dirty="0">
              <a:latin typeface="Arial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3657600"/>
            <a:ext cx="274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buClr>
                <a:srgbClr val="009900"/>
              </a:buClr>
              <a:buFont typeface="Wingdings" panose="05000000000000000000" pitchFamily="2" charset="2"/>
              <a:buNone/>
            </a:pPr>
            <a:endParaRPr lang="en-US" altLang="en-US" sz="1800" b="1" i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6096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152400" y="3581400"/>
            <a:ext cx="86868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latin typeface="Arial" panose="020B0604020202020204" pitchFamily="34" charset="0"/>
              </a:rPr>
              <a:t>High Risk TMD</a:t>
            </a:r>
          </a:p>
          <a:p>
            <a:pPr eaLnBrk="1" hangingPunct="1"/>
            <a:r>
              <a:rPr lang="en-US" altLang="en-US" sz="1000">
                <a:latin typeface="Arial" panose="020B0604020202020204" pitchFamily="34" charset="0"/>
              </a:rPr>
              <a:t>TMD patients with life threatening cardio-respiratory compromise due to complications of TMD such as organomegaly or effusions. Life threatening cardio-respiratory compromise is defined as cardiovascular  Grade 4 edema, Grade 4 pericardial effusions, or Grade 4 pleural effusions.-OR TMD patients with hyperleukocytosis defined as a WBC greater than 100 x 10</a:t>
            </a:r>
            <a:r>
              <a:rPr lang="en-US" altLang="en-US" sz="1000" baseline="30000">
                <a:latin typeface="Arial" panose="020B0604020202020204" pitchFamily="34" charset="0"/>
              </a:rPr>
              <a:t>3</a:t>
            </a:r>
            <a:r>
              <a:rPr lang="en-US" altLang="en-US" sz="1000">
                <a:latin typeface="Arial" panose="020B0604020202020204" pitchFamily="34" charset="0"/>
              </a:rPr>
              <a:t>/μL. -OR TMD patients with any degree of hepatomegaly (palpable on physical exam) combined with life threatening hepatic dysfunction. Life threatening hepatic dysfunction is defined as any of the following: Grade 4 DIC, Grade 4 ascites, Grade 4 bilirubin (&gt; 10.0 x ULN), Grade 4 AST (&gt; 20.0 x ULN), or Grade 4 ALT (&gt; 20.0 x ULN).</a:t>
            </a:r>
          </a:p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200" b="1">
                <a:latin typeface="Arial" panose="020B0604020202020204" pitchFamily="34" charset="0"/>
              </a:rPr>
              <a:t>Intermediate Risk TMD</a:t>
            </a:r>
          </a:p>
          <a:p>
            <a:pPr eaLnBrk="1" hangingPunct="1"/>
            <a:r>
              <a:rPr lang="en-US" altLang="en-US" sz="1000">
                <a:latin typeface="Arial" panose="020B0604020202020204" pitchFamily="34" charset="0"/>
              </a:rPr>
              <a:t>TMD patients with hepatomegaly (palpable on physical exam) combined with non-life threatening hepatic dysfunction (Grade 1, 2, or 3 hepatic dysfunction: AST or ALT &gt; ULN-2.5 x ULN, and/or a total or direct bilirubin &gt; ULN-1.5 x ULN), And No evidence of life threatening cardiovascular, respiratory, or hepatic compromise due to complications of TMD. Life threatening disease is defined as Grade 4 toxicity.</a:t>
            </a:r>
          </a:p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1200" b="1">
                <a:latin typeface="Arial" panose="020B0604020202020204" pitchFamily="34" charset="0"/>
              </a:rPr>
              <a:t>Low Risk TMD</a:t>
            </a:r>
          </a:p>
          <a:p>
            <a:pPr eaLnBrk="1" hangingPunct="1"/>
            <a:r>
              <a:rPr lang="en-US" altLang="en-US" sz="1000">
                <a:latin typeface="Arial" panose="020B0604020202020204" pitchFamily="34" charset="0"/>
              </a:rPr>
              <a:t>TMD patients without palpable hepatomegaly on physical exam or TMD patients with hepatomegaly but without hepatic dysfunction (i.e., Grade 0 hepatic dysfunction) And No evidence of life threatening cardiovascular, respiratory, or hepatic compromise due to complications of TMD. Life threatening disease is defined as Grade 4 toxicity.</a:t>
            </a:r>
          </a:p>
        </p:txBody>
      </p:sp>
    </p:spTree>
    <p:extLst>
      <p:ext uri="{BB962C8B-B14F-4D97-AF65-F5344CB8AC3E}">
        <p14:creationId xmlns:p14="http://schemas.microsoft.com/office/powerpoint/2010/main" val="40070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6576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3400" y="5710238"/>
            <a:ext cx="807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Acute Megakaryocytic Leukemia-AMKL M7</a:t>
            </a:r>
            <a:endParaRPr lang="en-US" altLang="en-US" b="1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351213" y="381000"/>
            <a:ext cx="2439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Case Study 2</a:t>
            </a: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152400" y="1447800"/>
            <a:ext cx="4267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Following resolution of TMD, the patient has had CBCs monitored every 3 months with a slight decline in the platelet count.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Platelets 54,000/µL,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mild neutropenia &amp; anemia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No overt blasts</a:t>
            </a:r>
          </a:p>
          <a:p>
            <a:pPr lvl="1" eaLnBrk="1" hangingPunct="1"/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You decide to perform a BMA/Bx</a:t>
            </a:r>
            <a:r>
              <a:rPr lang="en-US" altLang="en-US" sz="1800" i="1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382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2800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Myeloid Leukemia of Down Syndrome    </a:t>
            </a:r>
            <a:br>
              <a:rPr lang="en-US" altLang="en-US" sz="2800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 b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(ML-DS)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228600" y="1673225"/>
            <a:ext cx="8763000" cy="4498975"/>
          </a:xfrm>
        </p:spPr>
        <p:txBody>
          <a:bodyPr/>
          <a:lstStyle/>
          <a:p>
            <a:r>
              <a:rPr lang="en-US" altLang="en-US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2008 WHO classification of ML-DS encompasses the group of both MDS patients (blasts &lt;30%) as well as AML patients who predominantly have the AMKL phenotype.</a:t>
            </a:r>
          </a:p>
          <a:p>
            <a:r>
              <a:rPr lang="en-US" altLang="en-US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Approximately 95% of ML-DS cases diagnosed before the age of 4 years.</a:t>
            </a:r>
          </a:p>
          <a:p>
            <a:r>
              <a:rPr lang="en-US" altLang="en-US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Median age of diagnosis 1.8 years vs 7.5 years for non-Down syndrome AML (Children’s Cancer Group 2891 study). [</a:t>
            </a:r>
            <a:r>
              <a:rPr lang="en-US" altLang="en-US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Gamis et al., J Clin Oncol 2003]</a:t>
            </a:r>
          </a:p>
          <a:p>
            <a:r>
              <a:rPr lang="en-US" altLang="en-US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Down syndrome children represent ~15% of total pediatric AML patients.  </a:t>
            </a:r>
            <a:r>
              <a:rPr lang="en-US" altLang="en-US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[Nordic Society of Pediatric Hematology and Oncology Zeller et al. Br J Haemat 2005; CCG 2891]</a:t>
            </a:r>
            <a:endParaRPr lang="en-US" altLang="en-US" sz="1600" smtClean="0">
              <a:latin typeface="Palatino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35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3518</Words>
  <Application>Microsoft Office PowerPoint</Application>
  <PresentationFormat>On-screen Show (4:3)</PresentationFormat>
  <Paragraphs>546</Paragraphs>
  <Slides>60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4" baseType="lpstr">
      <vt:lpstr>ＭＳ Ｐゴシック</vt:lpstr>
      <vt:lpstr>Arial</vt:lpstr>
      <vt:lpstr>Arial Narrow</vt:lpstr>
      <vt:lpstr>Calibri</vt:lpstr>
      <vt:lpstr>Garamond</vt:lpstr>
      <vt:lpstr>Palatino</vt:lpstr>
      <vt:lpstr>StarSymbol</vt:lpstr>
      <vt:lpstr>Symbol</vt:lpstr>
      <vt:lpstr>Tahoma</vt:lpstr>
      <vt:lpstr>Times</vt:lpstr>
      <vt:lpstr>Times New Roman</vt:lpstr>
      <vt:lpstr>Wingdings</vt:lpstr>
      <vt:lpstr>Office Theme</vt:lpstr>
      <vt:lpstr>Microsoft Word Document</vt:lpstr>
      <vt:lpstr>Welcome!</vt:lpstr>
      <vt:lpstr>Leukemias in Children with Down Syndrome</vt:lpstr>
      <vt:lpstr>Case Study 1</vt:lpstr>
      <vt:lpstr>PowerPoint Presentation</vt:lpstr>
      <vt:lpstr>Transient Myeloproliferative Disorder (TMD) </vt:lpstr>
      <vt:lpstr>PowerPoint Presentation</vt:lpstr>
      <vt:lpstr>     TMD Patients Stratified by Mortality-risk Group COG A2971 </vt:lpstr>
      <vt:lpstr>PowerPoint Presentation</vt:lpstr>
      <vt:lpstr>Myeloid Leukemia of Down Syndrome     (ML-DS)</vt:lpstr>
      <vt:lpstr>PowerPoint Presentation</vt:lpstr>
      <vt:lpstr>Characterization of Blast Cells</vt:lpstr>
      <vt:lpstr>PowerPoint Presentation</vt:lpstr>
      <vt:lpstr>PowerPoint Presentation</vt:lpstr>
      <vt:lpstr>PowerPoint Presentation</vt:lpstr>
      <vt:lpstr>PowerPoint Presentation</vt:lpstr>
      <vt:lpstr>Challenges in Treating Children with  Down Syndrome and Leukemia</vt:lpstr>
      <vt:lpstr>PowerPoint Presentation</vt:lpstr>
      <vt:lpstr>Alternative AraC Dosing</vt:lpstr>
      <vt:lpstr>PowerPoint Presentation</vt:lpstr>
      <vt:lpstr>PowerPoint Presentation</vt:lpstr>
      <vt:lpstr>Relapsed ML-DS</vt:lpstr>
      <vt:lpstr>PowerPoint Presentation</vt:lpstr>
      <vt:lpstr>Why does ML-DS have very high cure rates?</vt:lpstr>
      <vt:lpstr>   Cytarabine (AraC) Mechanism of Action</vt:lpstr>
      <vt:lpstr> Ex Vivo Chemotherapy Sensitivity of ML-DS Blasts</vt:lpstr>
      <vt:lpstr>Cytidine Deaminase Expression and AML</vt:lpstr>
      <vt:lpstr>PowerPoint Presentation</vt:lpstr>
      <vt:lpstr>PowerPoint Presentation</vt:lpstr>
      <vt:lpstr>LINKAGE OF LEUKEMOGENESIS AND TREATMENT RESPONSE IN DS AML</vt:lpstr>
      <vt:lpstr>Challenges and Unanswered Questions</vt:lpstr>
      <vt:lpstr>Questions?</vt:lpstr>
      <vt:lpstr>Acute Lymphoblastic Leukemia occurs more frequently in children with DS</vt:lpstr>
      <vt:lpstr>PowerPoint Presentation</vt:lpstr>
      <vt:lpstr>Clinical features of DS ALL mostly similar</vt:lpstr>
      <vt:lpstr>PowerPoint Presentation</vt:lpstr>
      <vt:lpstr>Biologic features of DS ALL less similar than clinical features</vt:lpstr>
      <vt:lpstr>PowerPoint Presentation</vt:lpstr>
      <vt:lpstr>Response to Induction therapy in DS ALL</vt:lpstr>
      <vt:lpstr>ALL0232-pre and post amendment</vt:lpstr>
      <vt:lpstr>AALL0331-Pre and Post Amendment</vt:lpstr>
      <vt:lpstr>Rapidity of Response to induction therapy</vt:lpstr>
      <vt:lpstr>Event free and overall survival for DS ALL</vt:lpstr>
      <vt:lpstr>PowerPoint Presentation</vt:lpstr>
      <vt:lpstr>PowerPoint Presentation</vt:lpstr>
      <vt:lpstr>Event-free survival in DS-ALL</vt:lpstr>
      <vt:lpstr>Increased non-relapse mortality in DS pts</vt:lpstr>
      <vt:lpstr>Treatment-related toxicities higher in DS ALL</vt:lpstr>
      <vt:lpstr>Relapse in DS ALL</vt:lpstr>
      <vt:lpstr>Relapse in DS ALL</vt:lpstr>
      <vt:lpstr>DS ALL, relapse and BMT</vt:lpstr>
      <vt:lpstr>Immune function and DS </vt:lpstr>
      <vt:lpstr>Newer findings in DS Biology</vt:lpstr>
      <vt:lpstr>Newer findings in DS Biology</vt:lpstr>
      <vt:lpstr>Role of IKZF1 and CRLF2 aberrations</vt:lpstr>
      <vt:lpstr>Current challenge</vt:lpstr>
      <vt:lpstr>Questions</vt:lpstr>
      <vt:lpstr>Targeted therapies: challenges for use  in DS patients</vt:lpstr>
      <vt:lpstr>Questions?</vt:lpstr>
      <vt:lpstr>THANK YOU!</vt:lpstr>
      <vt:lpstr>Next ASPHO Webinar</vt:lpstr>
    </vt:vector>
  </TitlesOfParts>
  <Company>AMC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</dc:title>
  <dc:creator>epetraglia</dc:creator>
  <cp:lastModifiedBy>Stephanie Wimmerstedt</cp:lastModifiedBy>
  <cp:revision>15</cp:revision>
  <dcterms:created xsi:type="dcterms:W3CDTF">2014-06-26T18:08:03Z</dcterms:created>
  <dcterms:modified xsi:type="dcterms:W3CDTF">2016-09-22T19:20:48Z</dcterms:modified>
</cp:coreProperties>
</file>