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9"/>
  </p:notesMasterIdLst>
  <p:handoutMasterIdLst>
    <p:handoutMasterId r:id="rId9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12/19/2018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5FE89-4047-4CDC-A800-D89797B5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489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12/19/2018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79AFECA-A488-424F-8608-CF2DECCB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39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AFECA-A488-424F-8608-CF2DECCB59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4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58477-FB73-F64D-9EBD-837F1226D5D4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KM, 2103763, FC-11-186, T-ALL</a:t>
            </a:r>
          </a:p>
        </p:txBody>
      </p:sp>
    </p:spTree>
    <p:extLst>
      <p:ext uri="{BB962C8B-B14F-4D97-AF65-F5344CB8AC3E}">
        <p14:creationId xmlns:p14="http://schemas.microsoft.com/office/powerpoint/2010/main" val="3167943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6DC4A-F10D-2A43-B2BA-0BB0184BFD95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MH, 2050417, FC-11-309, microgranular APML</a:t>
            </a:r>
          </a:p>
        </p:txBody>
      </p:sp>
    </p:spTree>
    <p:extLst>
      <p:ext uri="{BB962C8B-B14F-4D97-AF65-F5344CB8AC3E}">
        <p14:creationId xmlns:p14="http://schemas.microsoft.com/office/powerpoint/2010/main" val="144863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89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9C269-E0BB-4FBA-AB3F-5A2BB964F20A}" type="datetime1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9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01B26-A9E2-437F-B190-435DB1D0C1E2}" type="datetime1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86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4DC21-7C71-44BD-8EE9-B53425CE7E63}" type="datetime1">
              <a:rPr lang="en-US" smtClean="0"/>
              <a:t>12/19/2018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C5602-D3DF-4C9D-A849-8F8AE5F228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591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275C0-381F-4F99-8863-8915E5A2EFF5}" type="datetime1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11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27C66-77AE-4EF9-95B6-238981289F4F}" type="datetime1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D198-DEF0-41D6-A533-F3528529B31A}" type="datetime1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6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B0C0E-4457-4A20-A638-E610FE0458E2}" type="datetime1">
              <a:rPr lang="en-US" smtClean="0"/>
              <a:t>12/19/2018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365D9-3267-42A2-9EFF-8C63ED7BB2E9}" type="datetime1">
              <a:rPr lang="en-US" smtClean="0"/>
              <a:t>12/19/2018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9350-4117-4EB9-8D53-5BF9F391A573}" type="datetime1">
              <a:rPr lang="en-US" smtClean="0"/>
              <a:t>12/19/2018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0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FDF8A-DA96-4B8C-B291-41359AF252D3}" type="datetime1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5140B-11D4-41A1-BEDA-65A006312AF8}" type="datetime1">
              <a:rPr lang="en-US" smtClean="0"/>
              <a:t>12/19/2018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23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F5F40-4A17-4C6A-A305-A873FD6F78F3}" type="datetime1">
              <a:rPr lang="en-US" smtClean="0"/>
              <a:t>12/19/2018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DA224-759A-4BB5-9A94-C09FF0526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6.wdp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39.wmf"/><Relationship Id="rId7" Type="http://schemas.openxmlformats.org/officeDocument/2006/relationships/image" Target="../media/image4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microsoft.com/office/2007/relationships/hdphoto" Target="../media/hdphoto15.wdp"/><Relationship Id="rId4" Type="http://schemas.openxmlformats.org/officeDocument/2006/relationships/image" Target="../media/image81.jpeg"/><Relationship Id="rId9" Type="http://schemas.microsoft.com/office/2007/relationships/hdphoto" Target="../media/hdphoto17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3.wdp"/><Relationship Id="rId4" Type="http://schemas.openxmlformats.org/officeDocument/2006/relationships/image" Target="../media/image9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9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6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108.jpe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1.wdp"/><Relationship Id="rId4" Type="http://schemas.openxmlformats.org/officeDocument/2006/relationships/image" Target="../media/image11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0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B-ALL Cytogenetics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22906"/>
            <a:ext cx="8229600" cy="5241395"/>
          </a:xfrm>
        </p:spPr>
        <p:txBody>
          <a:bodyPr numCol="2">
            <a:no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dirty="0"/>
              <a:t>High hyperdiploid B-ALL (51-66 chromosomes) ~25%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Corresponds to DNA Index of &gt;1.16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Gains of chromosomes </a:t>
            </a:r>
            <a:r>
              <a:rPr lang="en-US" sz="1800" u="sng" dirty="0"/>
              <a:t>4</a:t>
            </a:r>
            <a:r>
              <a:rPr lang="en-US" sz="1800" dirty="0"/>
              <a:t>, </a:t>
            </a:r>
            <a:r>
              <a:rPr lang="en-US" sz="1800" u="sng" dirty="0"/>
              <a:t>10</a:t>
            </a:r>
            <a:r>
              <a:rPr lang="en-US" sz="1800" dirty="0"/>
              <a:t>, 14, </a:t>
            </a:r>
            <a:r>
              <a:rPr lang="en-US" sz="1800" u="sng" dirty="0"/>
              <a:t>17</a:t>
            </a:r>
            <a:r>
              <a:rPr lang="en-US" sz="1800" dirty="0"/>
              <a:t>, 21, X most common</a:t>
            </a:r>
          </a:p>
          <a:p>
            <a:pPr marL="742950" lvl="2" indent="-342900">
              <a:buFont typeface="Lucida Grande"/>
              <a:buChar char="-"/>
            </a:pPr>
            <a:r>
              <a:rPr lang="en-US" sz="1800" dirty="0"/>
              <a:t>Most common cytogenetically evident karyotypic abnormality in B-ALL</a:t>
            </a:r>
          </a:p>
          <a:p>
            <a:r>
              <a:rPr lang="en-US" sz="2000" i="1" dirty="0"/>
              <a:t>TEL-AML </a:t>
            </a:r>
            <a:r>
              <a:rPr lang="en-US" sz="2000" dirty="0"/>
              <a:t>= </a:t>
            </a:r>
            <a:r>
              <a:rPr lang="en-US" sz="2000" i="1" dirty="0"/>
              <a:t>ETV6-RUNX1 </a:t>
            </a:r>
            <a:r>
              <a:rPr lang="en-US" sz="2000" dirty="0"/>
              <a:t>= t(12;21)(p13;q22) ~25%</a:t>
            </a:r>
          </a:p>
          <a:p>
            <a:pPr lvl="1"/>
            <a:r>
              <a:rPr lang="en-US" sz="1800" dirty="0"/>
              <a:t>Cryptic translocation</a:t>
            </a:r>
          </a:p>
          <a:p>
            <a:pPr lvl="2"/>
            <a:r>
              <a:rPr lang="en-US" sz="1400" dirty="0"/>
              <a:t>Need to do FISH or RT-PCR!  </a:t>
            </a:r>
          </a:p>
          <a:p>
            <a:pPr lvl="1"/>
            <a:r>
              <a:rPr lang="en-US" sz="1800" dirty="0"/>
              <a:t>Often associated with del 12p (other copy of </a:t>
            </a:r>
            <a:r>
              <a:rPr lang="en-US" sz="1800" i="1" dirty="0"/>
              <a:t>TEL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Most common translocation in B-ALL </a:t>
            </a:r>
          </a:p>
          <a:p>
            <a:r>
              <a:rPr lang="en-US" sz="2000" dirty="0"/>
              <a:t>t(5;14)(q31;q32),  </a:t>
            </a:r>
            <a:r>
              <a:rPr lang="en-US" sz="2000" i="1" dirty="0"/>
              <a:t>IL3-@IGH</a:t>
            </a:r>
          </a:p>
          <a:p>
            <a:pPr lvl="1"/>
            <a:r>
              <a:rPr lang="en-US" sz="1800" dirty="0"/>
              <a:t>Profound eosinophilia</a:t>
            </a:r>
          </a:p>
          <a:p>
            <a:pPr lvl="1"/>
            <a:r>
              <a:rPr lang="en-US" sz="1800" dirty="0"/>
              <a:t>One of the few morphologically distinct ALLs</a:t>
            </a:r>
          </a:p>
          <a:p>
            <a:r>
              <a:rPr lang="en-US" sz="2000" dirty="0"/>
              <a:t>t(1;19)(q23;p13.3),  </a:t>
            </a:r>
            <a:r>
              <a:rPr lang="en-US" sz="2000" i="1" dirty="0"/>
              <a:t>E2A-PBX1</a:t>
            </a:r>
          </a:p>
          <a:p>
            <a:r>
              <a:rPr lang="en-US" sz="2000" dirty="0"/>
              <a:t>DS-ALL</a:t>
            </a:r>
          </a:p>
          <a:p>
            <a:pPr lvl="1"/>
            <a:r>
              <a:rPr lang="en-US" sz="1800" dirty="0"/>
              <a:t>Usually normal (47,+21c) karyotype</a:t>
            </a:r>
          </a:p>
          <a:p>
            <a:pPr lvl="1"/>
            <a:r>
              <a:rPr lang="en-US" sz="1800" dirty="0"/>
              <a:t>Cryptic CRLF2 translocations</a:t>
            </a:r>
          </a:p>
          <a:p>
            <a:pPr lvl="2"/>
            <a:endParaRPr lang="en-US" sz="14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30260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42469" y="1357612"/>
            <a:ext cx="8229600" cy="425873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/>
              <a:t>MLL rearranged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Most common ALL cytogenetics in infants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11q23, multiple partners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Sometimes cryptic: FISH confirms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Philadelphia chr positive (Ph</a:t>
            </a:r>
            <a:r>
              <a:rPr lang="en-US" sz="2000" baseline="30000" dirty="0"/>
              <a:t>+</a:t>
            </a:r>
            <a:r>
              <a:rPr lang="en-US" sz="2000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sz="1800" i="1" dirty="0"/>
              <a:t>BCR-ABL</a:t>
            </a:r>
            <a:r>
              <a:rPr lang="en-US" sz="1800" dirty="0"/>
              <a:t>, t(9;22)(q34;q11.2)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Karyotype/FISH/PCR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RT-PCR p190: </a:t>
            </a:r>
            <a:r>
              <a:rPr lang="en-US" sz="1400" i="1" dirty="0"/>
              <a:t>de novo </a:t>
            </a:r>
            <a:r>
              <a:rPr lang="en-US" sz="1400" dirty="0"/>
              <a:t>ALL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RT-PCR p210: CML and CML in blast crisis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Low hypodiploid ALL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Usually 32-39 chromosomes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Very poor prognosis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TP53 mutations (often germline)</a:t>
            </a: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Near haploid ALL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24-31 chromosomes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Masquerades as hyperdiploid ALL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Doubling of haploid genome</a:t>
            </a:r>
          </a:p>
          <a:p>
            <a:pPr lvl="2">
              <a:spcBef>
                <a:spcPts val="0"/>
              </a:spcBef>
            </a:pPr>
            <a:r>
              <a:rPr lang="en-US" sz="1400" dirty="0"/>
              <a:t>Resolved by DNA ploidy flow: haploid peak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Ph-like B-ALL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Tyrosine kinase fusions (</a:t>
            </a:r>
            <a:r>
              <a:rPr lang="en-US" sz="1800" i="1" dirty="0"/>
              <a:t>e.g.</a:t>
            </a:r>
            <a:r>
              <a:rPr lang="en-US" sz="1800" dirty="0"/>
              <a:t>, </a:t>
            </a:r>
            <a:r>
              <a:rPr lang="en-US" sz="1800" i="1" dirty="0"/>
              <a:t>EPOR</a:t>
            </a:r>
            <a:r>
              <a:rPr lang="en-US" sz="1800" dirty="0"/>
              <a:t>, </a:t>
            </a:r>
            <a:r>
              <a:rPr lang="en-US" sz="1800" i="1" dirty="0"/>
              <a:t>CRLF2</a:t>
            </a:r>
            <a:r>
              <a:rPr lang="en-US" sz="1800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±JAK2/3 alterations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± IKZF1 deletions</a:t>
            </a:r>
          </a:p>
          <a:p>
            <a:pPr>
              <a:spcBef>
                <a:spcPts val="0"/>
              </a:spcBef>
            </a:pPr>
            <a:r>
              <a:rPr lang="en-US" sz="2000" i="1" dirty="0"/>
              <a:t>IKZF1</a:t>
            </a:r>
            <a:r>
              <a:rPr lang="en-US" sz="2000" dirty="0"/>
              <a:t> (Ikaros) deletions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iAMP21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Complex copy of chromosome 21 with multiple regions of gain, amplification, inversion and deletion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Detected only by FISH</a:t>
            </a:r>
            <a:endParaRPr lang="en-US" sz="14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0" y="19050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06905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More B-ALL Cytogenetics</a:t>
            </a:r>
            <a:br>
              <a:rPr lang="en-US" sz="3600" dirty="0"/>
            </a:br>
            <a:r>
              <a:rPr lang="en-US" sz="3600" i="1" dirty="0"/>
              <a:t>(bad actors)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60125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72942"/>
          </a:xfrm>
        </p:spPr>
      </p:pic>
      <p:sp>
        <p:nvSpPr>
          <p:cNvPr id="3" name="Rectangle 2"/>
          <p:cNvSpPr/>
          <p:nvPr/>
        </p:nvSpPr>
        <p:spPr>
          <a:xfrm>
            <a:off x="10668000" y="6096000"/>
            <a:ext cx="1202724" cy="617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04606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8202" y="2150980"/>
            <a:ext cx="26955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39"/>
          <a:stretch/>
        </p:blipFill>
        <p:spPr bwMode="auto">
          <a:xfrm>
            <a:off x="4877870" y="2066581"/>
            <a:ext cx="2619375" cy="241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1" y="2082716"/>
            <a:ext cx="2830111" cy="252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2" b="3766"/>
          <a:stretch/>
        </p:blipFill>
        <p:spPr bwMode="auto">
          <a:xfrm>
            <a:off x="4742876" y="4478254"/>
            <a:ext cx="2701569" cy="239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9" b="6454"/>
          <a:stretch/>
        </p:blipFill>
        <p:spPr bwMode="auto">
          <a:xfrm>
            <a:off x="2038201" y="4478254"/>
            <a:ext cx="2736318" cy="239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21" b="9145"/>
          <a:stretch/>
        </p:blipFill>
        <p:spPr bwMode="auto">
          <a:xfrm>
            <a:off x="7736944" y="4477116"/>
            <a:ext cx="2779013" cy="239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08200" y="113819"/>
            <a:ext cx="6311900" cy="2308324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n-US" sz="2400" b="1" dirty="0"/>
              <a:t>Bone marrow, </a:t>
            </a:r>
          </a:p>
          <a:p>
            <a:r>
              <a:rPr lang="en-US" sz="2400" b="1" dirty="0"/>
              <a:t>flow cytometry: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HLA-DR+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CD19+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CD20+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sCD22+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CD10+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sIgM+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Clonal sIg</a:t>
            </a:r>
            <a:r>
              <a:rPr lang="en-US" b="1" dirty="0">
                <a:latin typeface="Symbol" charset="2"/>
                <a:cs typeface="Symbol" charset="2"/>
              </a:rPr>
              <a:t>k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Calibri"/>
                <a:cs typeface="Calibri"/>
              </a:rPr>
              <a:t>TdT-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 cell/myeloid-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Symbol" charset="2"/>
              <a:cs typeface="Symbol" charset="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56699" y="6120714"/>
            <a:ext cx="1297549" cy="540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908991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8302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/>
              <a:t>Burkitt Lymphoma/Leukemia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39900" y="1143000"/>
            <a:ext cx="8712200" cy="4876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/>
              <a:t>Intermediate-sized lymphoid cells with mature chromatin and deeply basophilic cytoplasm often with vacuolization.</a:t>
            </a:r>
          </a:p>
          <a:p>
            <a:pPr lvl="1">
              <a:defRPr/>
            </a:pPr>
            <a:r>
              <a:rPr lang="en-US" sz="1600" dirty="0"/>
              <a:t>Lymphoma/leukemia are the same disease manifesting with different predominant organ involvement: extramedullary tissues </a:t>
            </a:r>
            <a:r>
              <a:rPr lang="en-US" sz="1600" i="1" dirty="0"/>
              <a:t>vs.</a:t>
            </a:r>
            <a:r>
              <a:rPr lang="en-US" sz="1600" dirty="0"/>
              <a:t> blood/bone marrow</a:t>
            </a:r>
          </a:p>
          <a:p>
            <a:pPr eaLnBrk="1" hangingPunct="1">
              <a:defRPr/>
            </a:pPr>
            <a:r>
              <a:rPr lang="en-US" sz="2000" i="1" u="sng" dirty="0"/>
              <a:t>Mature</a:t>
            </a:r>
            <a:r>
              <a:rPr lang="en-US" sz="2000" dirty="0"/>
              <a:t> B cell immunophenotype</a:t>
            </a:r>
          </a:p>
          <a:p>
            <a:pPr lvl="1" eaLnBrk="1" hangingPunct="1">
              <a:defRPr/>
            </a:pPr>
            <a:r>
              <a:rPr lang="en-US" sz="1600" dirty="0"/>
              <a:t>CD45 bright/CD19/CD20/sCD22/CD10 positive</a:t>
            </a:r>
          </a:p>
          <a:p>
            <a:pPr lvl="1" eaLnBrk="1" hangingPunct="1">
              <a:defRPr/>
            </a:pPr>
            <a:r>
              <a:rPr lang="en-US" sz="1600" dirty="0"/>
              <a:t>Monotypic (clonal) surface immunoglobulin kappa or lambda light chain</a:t>
            </a:r>
          </a:p>
          <a:p>
            <a:pPr lvl="1" eaLnBrk="1" hangingPunct="1">
              <a:defRPr/>
            </a:pPr>
            <a:r>
              <a:rPr lang="en-US" sz="1600" dirty="0"/>
              <a:t>Negative for CD34 and TdT</a:t>
            </a:r>
          </a:p>
          <a:p>
            <a:pPr lvl="1" eaLnBrk="1" hangingPunct="1">
              <a:defRPr/>
            </a:pPr>
            <a:r>
              <a:rPr lang="en-US" sz="1600" i="1" dirty="0"/>
              <a:t>Contrast with B-ALL that is often also CD10 positive, but has an otherwise immature phenotype that is CD45 dim, TdT+, CD34±, and negative for sIg and often negative for CD20.</a:t>
            </a:r>
          </a:p>
          <a:p>
            <a:pPr eaLnBrk="1" hangingPunct="1">
              <a:defRPr/>
            </a:pPr>
            <a:r>
              <a:rPr lang="en-US" sz="2000" dirty="0"/>
              <a:t>MYC rearrangement: brings MYC in proximity to the @Ig locus enhancer, </a:t>
            </a:r>
            <a:r>
              <a:rPr lang="en-US" sz="2000" i="1" dirty="0"/>
              <a:t>not </a:t>
            </a:r>
            <a:r>
              <a:rPr lang="en-US" sz="2000" dirty="0"/>
              <a:t>a fusion cDNA/protein</a:t>
            </a:r>
          </a:p>
          <a:p>
            <a:pPr lvl="1" eaLnBrk="1" hangingPunct="1">
              <a:defRPr/>
            </a:pPr>
            <a:r>
              <a:rPr lang="en-US" sz="1600" dirty="0"/>
              <a:t>t(8;14)(q24;q32), MYC;@IGH </a:t>
            </a:r>
          </a:p>
          <a:p>
            <a:pPr lvl="1" eaLnBrk="1" hangingPunct="1">
              <a:defRPr/>
            </a:pPr>
            <a:r>
              <a:rPr lang="en-US" sz="1600" dirty="0"/>
              <a:t>t(8;22)(q24;q11), MYC;@IGL</a:t>
            </a:r>
          </a:p>
          <a:p>
            <a:pPr lvl="1">
              <a:defRPr/>
            </a:pPr>
            <a:r>
              <a:rPr lang="en-US" sz="1600" dirty="0"/>
              <a:t>t(2;8)(p12;q24), MYC;@IGK</a:t>
            </a:r>
          </a:p>
          <a:p>
            <a:pPr lvl="1" eaLnBrk="1" hangingPunct="1">
              <a:defRPr/>
            </a:pPr>
            <a:r>
              <a:rPr lang="en-US" sz="1600" dirty="0"/>
              <a:t>(Burkitt-like lymphoma with 11q aberration, often dup(11)(q23q13)  but this isn’t the boards answer)</a:t>
            </a:r>
          </a:p>
          <a:p>
            <a:pPr marL="914400" lvl="2" indent="0">
              <a:buNone/>
              <a:defRPr/>
            </a:pPr>
            <a:endParaRPr lang="en-US" sz="1400" dirty="0"/>
          </a:p>
          <a:p>
            <a:pPr lvl="2" eaLnBrk="1" hangingPunct="1">
              <a:defRPr/>
            </a:pPr>
            <a:endParaRPr lang="en-US" sz="14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95097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039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12 y.o. boy with WBC 86.2 K/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</a:t>
            </a:r>
            <a:br>
              <a:rPr lang="en-US" dirty="0"/>
            </a:br>
            <a:r>
              <a:rPr lang="en-US" dirty="0"/>
              <a:t>and an anterior mediastinal mass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3204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72942"/>
          </a:xfrm>
        </p:spPr>
      </p:pic>
      <p:sp>
        <p:nvSpPr>
          <p:cNvPr id="5" name="Rectangle 4"/>
          <p:cNvSpPr/>
          <p:nvPr/>
        </p:nvSpPr>
        <p:spPr>
          <a:xfrm>
            <a:off x="10668000" y="6161903"/>
            <a:ext cx="1227438" cy="57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61265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98" b="4102"/>
          <a:stretch/>
        </p:blipFill>
        <p:spPr bwMode="auto">
          <a:xfrm>
            <a:off x="8104007" y="4429589"/>
            <a:ext cx="2435887" cy="226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10" y="115595"/>
            <a:ext cx="2169891" cy="204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3506" y="2139962"/>
            <a:ext cx="2339975" cy="233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2347" y="131763"/>
            <a:ext cx="2322290" cy="22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584" y="111761"/>
            <a:ext cx="2390775" cy="222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68" y="4479440"/>
            <a:ext cx="2658533" cy="237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0767" y="2241552"/>
            <a:ext cx="3517900" cy="62786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/>
              <a:t>Peripheral blood flow cytometry:</a:t>
            </a:r>
          </a:p>
          <a:p>
            <a:endParaRPr lang="en-US" sz="1600" b="1" dirty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HLA-DR-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CD117-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CD34-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TdT+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CD10+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Other B cell-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Myeloid-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CD1a-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CD2+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sCD3-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cCD3+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CD5+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CD7+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/>
              <a:t>CD4/8-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5295900" y="459581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906809" y="5422901"/>
            <a:ext cx="3638858" cy="1295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Cytogenetics:</a:t>
            </a:r>
          </a:p>
          <a:p>
            <a:pPr lvl="1"/>
            <a:r>
              <a:rPr lang="en-US" sz="1600" dirty="0"/>
              <a:t>Normal karyotype</a:t>
            </a:r>
          </a:p>
          <a:p>
            <a:pPr lvl="1"/>
            <a:r>
              <a:rPr lang="en-US" sz="1600" dirty="0"/>
              <a:t>FISH: chr 9p (CDKN2A) deletion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068" y="2247901"/>
            <a:ext cx="24288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538656" y="6073142"/>
            <a:ext cx="1373257" cy="619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3568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4950"/>
            <a:ext cx="8229600" cy="654050"/>
          </a:xfrm>
        </p:spPr>
        <p:txBody>
          <a:bodyPr>
            <a:normAutofit/>
          </a:bodyPr>
          <a:lstStyle/>
          <a:p>
            <a:r>
              <a:rPr lang="en-US" sz="3600" dirty="0"/>
              <a:t>T lymphoblastic Leukemia/Lymphoma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1790700" y="1104900"/>
            <a:ext cx="8750300" cy="5575300"/>
          </a:xfrm>
        </p:spPr>
        <p:txBody>
          <a:bodyPr numCol="2">
            <a:noAutofit/>
          </a:bodyPr>
          <a:lstStyle/>
          <a:p>
            <a:r>
              <a:rPr lang="en-US" sz="2400" dirty="0"/>
              <a:t>Distinction between leukemia and lymphoma is “semantic”</a:t>
            </a:r>
          </a:p>
          <a:p>
            <a:pPr lvl="1"/>
            <a:r>
              <a:rPr lang="en-US" sz="1800" dirty="0"/>
              <a:t>Blood/bone marrow </a:t>
            </a:r>
            <a:r>
              <a:rPr lang="en-US" sz="1800" i="1" dirty="0"/>
              <a:t>vs. </a:t>
            </a:r>
            <a:r>
              <a:rPr lang="en-US" sz="1800" dirty="0"/>
              <a:t>tissue manifestation of the same group of diseases.</a:t>
            </a:r>
          </a:p>
          <a:p>
            <a:pPr lvl="1"/>
            <a:r>
              <a:rPr lang="en-US" sz="1800" dirty="0"/>
              <a:t>Leukemia often defined by the presence of substantial marrow involvement</a:t>
            </a:r>
          </a:p>
          <a:p>
            <a:r>
              <a:rPr lang="en-US" sz="2400" dirty="0"/>
              <a:t>Rearrangements between T cell receptor loci and are most common (</a:t>
            </a:r>
            <a:r>
              <a:rPr lang="en-US" sz="2400" i="1" dirty="0"/>
              <a:t>unlike </a:t>
            </a:r>
            <a:r>
              <a:rPr lang="en-US" sz="2400" dirty="0"/>
              <a:t>most B-ALL)</a:t>
            </a:r>
          </a:p>
          <a:p>
            <a:pPr lvl="1"/>
            <a:r>
              <a:rPr lang="en-US" sz="1800" dirty="0"/>
              <a:t>TCR loci:</a:t>
            </a:r>
          </a:p>
          <a:p>
            <a:pPr lvl="2"/>
            <a:r>
              <a:rPr lang="en-US" sz="1800" dirty="0">
                <a:latin typeface="Symbol" charset="2"/>
                <a:cs typeface="Symbol" charset="2"/>
              </a:rPr>
              <a:t>a</a:t>
            </a:r>
            <a:r>
              <a:rPr lang="en-US" sz="1800" dirty="0"/>
              <a:t> and </a:t>
            </a:r>
            <a:r>
              <a:rPr lang="en-US" sz="1800" dirty="0">
                <a:latin typeface="Symbol" charset="2"/>
                <a:cs typeface="Symbol" charset="2"/>
              </a:rPr>
              <a:t>d</a:t>
            </a:r>
            <a:r>
              <a:rPr lang="en-US" sz="1800" dirty="0"/>
              <a:t> </a:t>
            </a:r>
            <a:r>
              <a:rPr lang="en-US" sz="1800" dirty="0">
                <a:cs typeface="Symbol" charset="2"/>
              </a:rPr>
              <a:t>loci:</a:t>
            </a:r>
            <a:r>
              <a:rPr lang="en-US" sz="1800" dirty="0"/>
              <a:t> 14q11.2</a:t>
            </a:r>
          </a:p>
          <a:p>
            <a:pPr lvl="2"/>
            <a:r>
              <a:rPr lang="en-US" sz="1800" dirty="0">
                <a:latin typeface="Symbol" charset="2"/>
                <a:cs typeface="Symbol" charset="2"/>
              </a:rPr>
              <a:t>b </a:t>
            </a:r>
            <a:r>
              <a:rPr lang="en-US" sz="1800" dirty="0">
                <a:latin typeface="+mj-lt"/>
                <a:cs typeface="Symbol" charset="2"/>
              </a:rPr>
              <a:t>locus: </a:t>
            </a:r>
            <a:r>
              <a:rPr lang="en-US" sz="1800" dirty="0"/>
              <a:t>7q35</a:t>
            </a:r>
          </a:p>
          <a:p>
            <a:pPr lvl="2"/>
            <a:r>
              <a:rPr lang="en-US" sz="1800" dirty="0">
                <a:latin typeface="Symbol" charset="2"/>
                <a:cs typeface="Symbol" charset="2"/>
              </a:rPr>
              <a:t>g</a:t>
            </a:r>
            <a:r>
              <a:rPr lang="en-US" sz="1800" dirty="0"/>
              <a:t> </a:t>
            </a:r>
            <a:r>
              <a:rPr lang="en-US" sz="1800" dirty="0">
                <a:cs typeface="Symbol" charset="2"/>
              </a:rPr>
              <a:t>locus: </a:t>
            </a:r>
            <a:r>
              <a:rPr lang="en-US" sz="1800" dirty="0"/>
              <a:t>7p14-15</a:t>
            </a:r>
          </a:p>
          <a:p>
            <a:pPr lvl="1"/>
            <a:r>
              <a:rPr lang="en-US" sz="1800" dirty="0"/>
              <a:t>Partner genes:</a:t>
            </a:r>
          </a:p>
          <a:p>
            <a:pPr lvl="2"/>
            <a:r>
              <a:rPr lang="en-US" sz="1800" i="1" dirty="0"/>
              <a:t>HOX11</a:t>
            </a:r>
            <a:r>
              <a:rPr lang="en-US" sz="1800" dirty="0"/>
              <a:t> (</a:t>
            </a:r>
            <a:r>
              <a:rPr lang="en-US" sz="1800" i="1" dirty="0"/>
              <a:t>TLX1</a:t>
            </a:r>
            <a:r>
              <a:rPr lang="en-US" sz="1800" dirty="0"/>
              <a:t>): 10q24</a:t>
            </a:r>
          </a:p>
          <a:p>
            <a:pPr lvl="2"/>
            <a:r>
              <a:rPr lang="en-US" sz="1800" i="1" dirty="0"/>
              <a:t>HOX11L2</a:t>
            </a:r>
            <a:r>
              <a:rPr lang="en-US" sz="1800" dirty="0"/>
              <a:t> (</a:t>
            </a:r>
            <a:r>
              <a:rPr lang="en-US" sz="1800" i="1" dirty="0"/>
              <a:t>TLX3</a:t>
            </a:r>
            <a:r>
              <a:rPr lang="en-US" sz="1800" dirty="0"/>
              <a:t>): 5q35</a:t>
            </a:r>
          </a:p>
          <a:p>
            <a:pPr lvl="2"/>
            <a:r>
              <a:rPr lang="en-US" sz="1800" dirty="0"/>
              <a:t>Many other hematopoietic  transcription factors</a:t>
            </a:r>
          </a:p>
          <a:p>
            <a:r>
              <a:rPr lang="en-US" sz="2400" i="1" dirty="0"/>
              <a:t>TAL1</a:t>
            </a:r>
            <a:r>
              <a:rPr lang="en-US" sz="2400" dirty="0"/>
              <a:t> translocations 1p32</a:t>
            </a:r>
          </a:p>
          <a:p>
            <a:pPr lvl="1"/>
            <a:r>
              <a:rPr lang="en-US" sz="1800" dirty="0"/>
              <a:t>Often cryptic interstitial deletion</a:t>
            </a:r>
            <a:endParaRPr lang="en-US" dirty="0"/>
          </a:p>
          <a:p>
            <a:r>
              <a:rPr lang="en-US" sz="2400" dirty="0"/>
              <a:t>Deletion of 9p is common</a:t>
            </a:r>
          </a:p>
          <a:p>
            <a:pPr lvl="1"/>
            <a:r>
              <a:rPr lang="en-US" sz="1800" i="1" dirty="0"/>
              <a:t>P16/INK4A/CDKN2A </a:t>
            </a:r>
          </a:p>
          <a:p>
            <a:pPr lvl="2"/>
            <a:endParaRPr lang="en-US" sz="1600" dirty="0"/>
          </a:p>
          <a:p>
            <a:pPr lvl="2"/>
            <a:endParaRPr lang="en-US" sz="16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14289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80" name="Picture 4" descr="BM2 S11-620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-1447800"/>
            <a:ext cx="12954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381000" y="7997825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00115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273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Review of Peripheral Blood and Bone Marrow Morphology:  Malignant </a:t>
            </a:r>
            <a:r>
              <a:rPr lang="en-US" sz="4000" dirty="0" smtClean="0"/>
              <a:t>Diseases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3600" dirty="0"/>
              <a:t>Mark D. Fleming, M.D., D.Phil.</a:t>
            </a:r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79100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2" b="3718"/>
          <a:stretch/>
        </p:blipFill>
        <p:spPr bwMode="auto">
          <a:xfrm>
            <a:off x="4440215" y="1197476"/>
            <a:ext cx="2778125" cy="246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700" y="1197475"/>
            <a:ext cx="2649514" cy="236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5" b="6062"/>
          <a:stretch/>
        </p:blipFill>
        <p:spPr bwMode="auto">
          <a:xfrm>
            <a:off x="1689100" y="3606800"/>
            <a:ext cx="8358188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269140" y="586581"/>
            <a:ext cx="3665561" cy="409342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/>
              <a:t>Bone marrow, flow cytometry:</a:t>
            </a:r>
          </a:p>
          <a:p>
            <a:endParaRPr lang="en-US" sz="1600" dirty="0"/>
          </a:p>
          <a:p>
            <a:r>
              <a:rPr lang="en-US" sz="1600" dirty="0"/>
              <a:t>CD45 dim+</a:t>
            </a:r>
          </a:p>
          <a:p>
            <a:r>
              <a:rPr lang="en-US" sz="1600" b="1" dirty="0"/>
              <a:t>HLA-DR+</a:t>
            </a:r>
          </a:p>
          <a:p>
            <a:r>
              <a:rPr lang="en-US" sz="1600" b="1" dirty="0"/>
              <a:t>CD117 dim+</a:t>
            </a:r>
          </a:p>
          <a:p>
            <a:r>
              <a:rPr lang="en-US" sz="1600" b="1" dirty="0"/>
              <a:t>CD34+</a:t>
            </a:r>
          </a:p>
          <a:p>
            <a:r>
              <a:rPr lang="en-US" sz="1600" b="1" dirty="0"/>
              <a:t>TdT+</a:t>
            </a:r>
          </a:p>
          <a:p>
            <a:endParaRPr lang="en-US" sz="1600" dirty="0"/>
          </a:p>
          <a:p>
            <a:r>
              <a:rPr lang="en-US" sz="1600" dirty="0"/>
              <a:t>CD19/20/22-</a:t>
            </a:r>
          </a:p>
          <a:p>
            <a:r>
              <a:rPr lang="en-US" sz="1600" dirty="0"/>
              <a:t>CD10-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CD1a-</a:t>
            </a:r>
          </a:p>
          <a:p>
            <a:r>
              <a:rPr lang="en-US" sz="1600" dirty="0"/>
              <a:t>CD2+</a:t>
            </a:r>
          </a:p>
          <a:p>
            <a:r>
              <a:rPr lang="en-US" sz="1600" dirty="0"/>
              <a:t>sCD3-</a:t>
            </a:r>
          </a:p>
          <a:p>
            <a:r>
              <a:rPr lang="en-US" sz="1600" b="1" dirty="0"/>
              <a:t>cCD3+</a:t>
            </a:r>
          </a:p>
          <a:p>
            <a:r>
              <a:rPr lang="en-US" sz="1600" b="1" dirty="0"/>
              <a:t>CD5-</a:t>
            </a:r>
          </a:p>
          <a:p>
            <a:r>
              <a:rPr lang="en-US" sz="1600" dirty="0"/>
              <a:t>CD7+</a:t>
            </a:r>
          </a:p>
          <a:p>
            <a:r>
              <a:rPr lang="en-US" sz="1600" dirty="0"/>
              <a:t>CD4-</a:t>
            </a:r>
          </a:p>
          <a:p>
            <a:r>
              <a:rPr lang="en-US" sz="1600" b="1" dirty="0"/>
              <a:t>CD8-</a:t>
            </a:r>
          </a:p>
          <a:p>
            <a:endParaRPr lang="en-US" sz="1600" b="1" dirty="0"/>
          </a:p>
          <a:p>
            <a:r>
              <a:rPr lang="en-US" sz="1600" b="1" dirty="0"/>
              <a:t>CD13 dim+ </a:t>
            </a:r>
          </a:p>
          <a:p>
            <a:r>
              <a:rPr lang="en-US" sz="1600" dirty="0"/>
              <a:t>Other myeloid-</a:t>
            </a:r>
          </a:p>
          <a:p>
            <a:endParaRPr lang="en-US" sz="1600" b="1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35502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/>
              <a:t>T lymphoblastic Leukemia/Lymphoma Immunophenotypes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81200" y="141763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Often lack expression of one or more T lineage markers:</a:t>
            </a:r>
          </a:p>
          <a:p>
            <a:pPr lvl="1">
              <a:defRPr/>
            </a:pPr>
            <a:r>
              <a:rPr lang="en-US" sz="2400" dirty="0"/>
              <a:t>CD2, CD3, CD4, CD5, CD7, CD8</a:t>
            </a:r>
          </a:p>
          <a:p>
            <a:pPr lvl="1">
              <a:defRPr/>
            </a:pPr>
            <a:r>
              <a:rPr lang="en-US" sz="2400" dirty="0"/>
              <a:t>May be CD10 (common ALL antigen/CALLA) positive</a:t>
            </a:r>
          </a:p>
          <a:p>
            <a:pPr lvl="1">
              <a:defRPr/>
            </a:pPr>
            <a:r>
              <a:rPr lang="en-US" sz="2400" dirty="0"/>
              <a:t>Sometimes co-express myeloid markers</a:t>
            </a:r>
          </a:p>
          <a:p>
            <a:pPr>
              <a:defRPr/>
            </a:pPr>
            <a:r>
              <a:rPr lang="en-US" sz="2800" dirty="0"/>
              <a:t>Early T-precursor (ETP) phenotype</a:t>
            </a:r>
          </a:p>
          <a:p>
            <a:pPr lvl="1">
              <a:defRPr/>
            </a:pPr>
            <a:r>
              <a:rPr lang="en-US" sz="2400" dirty="0"/>
              <a:t>Defined by gene expression pattern</a:t>
            </a:r>
          </a:p>
          <a:p>
            <a:pPr lvl="1">
              <a:defRPr/>
            </a:pPr>
            <a:r>
              <a:rPr lang="en-US" sz="2400" dirty="0"/>
              <a:t>Immunophenotype is a surrogate:</a:t>
            </a:r>
          </a:p>
          <a:p>
            <a:pPr lvl="2">
              <a:defRPr/>
            </a:pPr>
            <a:r>
              <a:rPr lang="en-US" sz="2000" dirty="0"/>
              <a:t>CD1a-, CD10-, CD8-, CD5 weak+ or negative </a:t>
            </a:r>
          </a:p>
          <a:p>
            <a:pPr lvl="2">
              <a:defRPr/>
            </a:pPr>
            <a:r>
              <a:rPr lang="en-US" sz="2000" dirty="0"/>
              <a:t>Positive for one or more stem/myeloid markers: CD117, CD34, HLA-DR, CD13, CD33, CD11b, CD65</a:t>
            </a:r>
          </a:p>
          <a:p>
            <a:pPr lvl="1">
              <a:defRPr/>
            </a:pPr>
            <a:endParaRPr lang="en-US" sz="2400" dirty="0"/>
          </a:p>
          <a:p>
            <a:pPr lvl="1">
              <a:defRPr/>
            </a:pP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3651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20938"/>
            <a:ext cx="8229600" cy="1143000"/>
          </a:xfrm>
        </p:spPr>
        <p:txBody>
          <a:bodyPr/>
          <a:lstStyle/>
          <a:p>
            <a:r>
              <a:rPr lang="en-US" dirty="0"/>
              <a:t>Acute  Myeloid Leukemia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55927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350" y="2446338"/>
            <a:ext cx="73533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16 y.o. girl with pancytopenia and ? peripheral blasts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8678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5540" name="Picture 4" descr="BM S11-1073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0" y="6161902"/>
            <a:ext cx="1227438" cy="53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09453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8" name="Picture 4" descr="PB4 low S11-1073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23"/>
          <a:stretch/>
        </p:blipFill>
        <p:spPr bwMode="auto">
          <a:xfrm flipH="1" flipV="1">
            <a:off x="1523997" y="19244"/>
            <a:ext cx="9144003" cy="683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B2 S11-1073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7632" y="4606478"/>
            <a:ext cx="2270367" cy="22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B1 S11-1073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46505" y="4606477"/>
            <a:ext cx="2251127" cy="223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M3 S11-154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3" y="-1438178"/>
            <a:ext cx="12954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AB21480-0804-0240-837D-A0C254648A60}"/>
              </a:ext>
            </a:extLst>
          </p:cNvPr>
          <p:cNvSpPr txBox="1"/>
          <p:nvPr/>
        </p:nvSpPr>
        <p:spPr>
          <a:xfrm>
            <a:off x="990601" y="6196290"/>
            <a:ext cx="4532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“Same” disease, different patient…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59622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90801" y="2062165"/>
            <a:ext cx="7924801" cy="4808394"/>
            <a:chOff x="533400" y="1546369"/>
            <a:chExt cx="7924801" cy="4808394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0285" y="1664565"/>
              <a:ext cx="2501853" cy="2138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353" r="4704" b="6659"/>
            <a:stretch/>
          </p:blipFill>
          <p:spPr bwMode="auto">
            <a:xfrm>
              <a:off x="533400" y="3898900"/>
              <a:ext cx="2476500" cy="226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00" r="5667" b="7482"/>
            <a:stretch/>
          </p:blipFill>
          <p:spPr bwMode="auto">
            <a:xfrm>
              <a:off x="3254375" y="3898899"/>
              <a:ext cx="2536825" cy="226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20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299" r="6966"/>
            <a:stretch/>
          </p:blipFill>
          <p:spPr bwMode="auto">
            <a:xfrm>
              <a:off x="5943600" y="3898899"/>
              <a:ext cx="2501901" cy="2455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21" name="Picture 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24" b="6904"/>
            <a:stretch/>
          </p:blipFill>
          <p:spPr bwMode="auto">
            <a:xfrm>
              <a:off x="3233739" y="1546369"/>
              <a:ext cx="2557461" cy="235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3322" name="Picture 1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112" b="10951"/>
            <a:stretch/>
          </p:blipFill>
          <p:spPr bwMode="auto">
            <a:xfrm>
              <a:off x="6019801" y="1584468"/>
              <a:ext cx="2438400" cy="2236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917700" y="-3026"/>
            <a:ext cx="5397500" cy="4339650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000" b="1" dirty="0"/>
              <a:t>Peripheral blood, </a:t>
            </a:r>
          </a:p>
          <a:p>
            <a:r>
              <a:rPr lang="en-US" sz="2000" b="1" dirty="0"/>
              <a:t>flow cytometry: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HLA-DR-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CD34-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TdT-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CD117+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CD13+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CD15+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CD64+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CD19/20/22-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CD2/CD5/CD7-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MPO strongly+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50100" y="126712"/>
            <a:ext cx="35179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Karyotype:</a:t>
            </a:r>
          </a:p>
          <a:p>
            <a:endParaRPr lang="en-US" dirty="0"/>
          </a:p>
          <a:p>
            <a:pPr lvl="1">
              <a:defRPr/>
            </a:pPr>
            <a:r>
              <a:rPr lang="en-US" sz="2000" dirty="0"/>
              <a:t>46,XX,t(15;17)(q22;q12)[20]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502902" y="6161902"/>
            <a:ext cx="1392536" cy="57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52587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Acute Promyelocytic Leukemia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14500" y="1219201"/>
            <a:ext cx="87249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2000" dirty="0"/>
              <a:t> </a:t>
            </a:r>
            <a:r>
              <a:rPr lang="en-US" sz="2400" dirty="0"/>
              <a:t>Defined by a retinoic receptor-</a:t>
            </a:r>
            <a:r>
              <a:rPr lang="en-US" sz="2400" dirty="0">
                <a:latin typeface="Symbol" charset="2"/>
                <a:cs typeface="Symbol" charset="2"/>
              </a:rPr>
              <a:t>a</a:t>
            </a:r>
            <a:r>
              <a:rPr lang="en-US" sz="2400" dirty="0"/>
              <a:t>  (</a:t>
            </a:r>
            <a:r>
              <a:rPr lang="en-US" sz="2400" i="1" dirty="0"/>
              <a:t>RARA</a:t>
            </a:r>
            <a:r>
              <a:rPr lang="en-US" sz="2400" dirty="0"/>
              <a:t>) translocation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t(15;17)(q22;q12): </a:t>
            </a:r>
            <a:r>
              <a:rPr lang="en-US" sz="2000" i="1" dirty="0"/>
              <a:t>PML;RARA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All-trans retinoic acid (ATRA) sensitive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Some variant translocations[</a:t>
            </a:r>
            <a:r>
              <a:rPr lang="en-US" sz="2000" i="1" dirty="0"/>
              <a:t>e.g. </a:t>
            </a:r>
            <a:r>
              <a:rPr lang="en-US" sz="2000" dirty="0"/>
              <a:t>t(11;17)(q23;q12)] are ATRA resistant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/>
              <a:t>Hypergranular variant (typical or classic FAB M3)</a:t>
            </a:r>
          </a:p>
          <a:p>
            <a:pPr lvl="1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Hypergranular dysplastic promyelocytes, many with multiple Auer rods, Intensely MPO+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b="1" dirty="0"/>
              <a:t>HLA-DR-</a:t>
            </a:r>
            <a:r>
              <a:rPr lang="en-US" sz="2000" dirty="0"/>
              <a:t>/</a:t>
            </a:r>
            <a:r>
              <a:rPr lang="en-US" sz="2000" b="1" dirty="0"/>
              <a:t>CD34-</a:t>
            </a:r>
            <a:r>
              <a:rPr lang="en-US" sz="2000" dirty="0"/>
              <a:t>/CD117+/CD15+/CD64+/</a:t>
            </a:r>
            <a:r>
              <a:rPr lang="en-US" sz="2000" b="1" dirty="0"/>
              <a:t>CD2-</a:t>
            </a:r>
          </a:p>
          <a:p>
            <a:pPr marL="1257300" lvl="2" indent="-342900">
              <a:spcBef>
                <a:spcPts val="0"/>
              </a:spcBef>
              <a:defRPr/>
            </a:pPr>
            <a:r>
              <a:rPr lang="en-US" sz="1600" dirty="0"/>
              <a:t>One of the few HLA-DR negative acute leukemias (T-ALL, AMKL, and some AMoL being the other major exceptions)</a:t>
            </a:r>
          </a:p>
          <a:p>
            <a:pPr>
              <a:spcBef>
                <a:spcPts val="0"/>
              </a:spcBef>
              <a:defRPr/>
            </a:pPr>
            <a:r>
              <a:rPr lang="en-US" sz="2400" dirty="0"/>
              <a:t>Microgranular variant (FAB M3v)</a:t>
            </a:r>
          </a:p>
          <a:p>
            <a:pPr marL="800100" lvl="1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000" dirty="0"/>
              <a:t>Bi-lobed blasts with submicroscopic granules, only occasional hypergranular promyelocytes, still intensely MPO+</a:t>
            </a:r>
          </a:p>
          <a:p>
            <a:pPr marL="800100" lvl="1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dirty="0"/>
              <a:t>Often has a variant immunophenotype: </a:t>
            </a:r>
            <a:r>
              <a:rPr lang="en-US" sz="2000" b="1" dirty="0"/>
              <a:t>HLA-DR+</a:t>
            </a:r>
            <a:r>
              <a:rPr lang="en-US" sz="2000" dirty="0"/>
              <a:t>/</a:t>
            </a:r>
            <a:r>
              <a:rPr lang="en-US" sz="2000" b="1" dirty="0"/>
              <a:t>CD34+</a:t>
            </a:r>
            <a:r>
              <a:rPr lang="en-US" sz="2000" dirty="0"/>
              <a:t>/CD117+/CD15+/CD64+/</a:t>
            </a:r>
            <a:r>
              <a:rPr lang="en-US" sz="2000" b="1" dirty="0"/>
              <a:t>CD2+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650407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223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16 y.o. boy with a h/o AML s/p SCT now with pancytopenia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55692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53501" y="1143498"/>
            <a:ext cx="6858000" cy="45710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96335" y="1227667"/>
            <a:ext cx="6858000" cy="440266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759700" y="4241800"/>
            <a:ext cx="292100" cy="16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6692900" y="4622800"/>
            <a:ext cx="292100" cy="16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797300" y="4705350"/>
            <a:ext cx="292100" cy="16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489450" y="165100"/>
            <a:ext cx="2921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668000" y="6161902"/>
            <a:ext cx="1227438" cy="55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35170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6600" y="1061525"/>
            <a:ext cx="8890000" cy="11172286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n-US" sz="2400" i="1" dirty="0"/>
              <a:t>Hematopoietic</a:t>
            </a:r>
          </a:p>
          <a:p>
            <a:r>
              <a:rPr lang="en-US" sz="2000" dirty="0"/>
              <a:t>CD45 (LCA)</a:t>
            </a:r>
          </a:p>
          <a:p>
            <a:endParaRPr lang="en-US" sz="2000" dirty="0"/>
          </a:p>
          <a:p>
            <a:r>
              <a:rPr lang="en-US" sz="2400" i="1" dirty="0"/>
              <a:t>Immaturity	</a:t>
            </a:r>
          </a:p>
          <a:p>
            <a:r>
              <a:rPr lang="en-US" sz="2000" dirty="0"/>
              <a:t>HLA-DR (MHC-II)</a:t>
            </a:r>
          </a:p>
          <a:p>
            <a:r>
              <a:rPr lang="en-US" sz="2000" dirty="0"/>
              <a:t>CD34</a:t>
            </a:r>
          </a:p>
          <a:p>
            <a:r>
              <a:rPr lang="en-US" sz="2000" dirty="0"/>
              <a:t>TdT (lymphoid)</a:t>
            </a:r>
          </a:p>
          <a:p>
            <a:r>
              <a:rPr lang="en-US" sz="2000" dirty="0"/>
              <a:t>CD117 (myeloid)	</a:t>
            </a:r>
          </a:p>
          <a:p>
            <a:r>
              <a:rPr lang="en-US" sz="2000" dirty="0"/>
              <a:t>	</a:t>
            </a:r>
          </a:p>
          <a:p>
            <a:r>
              <a:rPr lang="en-US" sz="2400" i="1" dirty="0"/>
              <a:t>B lymphoid</a:t>
            </a:r>
          </a:p>
          <a:p>
            <a:r>
              <a:rPr lang="en-US" sz="2000" dirty="0"/>
              <a:t>CD19</a:t>
            </a:r>
          </a:p>
          <a:p>
            <a:r>
              <a:rPr lang="en-US" sz="2000" dirty="0"/>
              <a:t>CD20</a:t>
            </a:r>
          </a:p>
          <a:p>
            <a:r>
              <a:rPr lang="en-US" sz="2000" dirty="0"/>
              <a:t>sCD22/cCD22</a:t>
            </a:r>
          </a:p>
          <a:p>
            <a:r>
              <a:rPr lang="en-US" sz="2000" dirty="0"/>
              <a:t>CD79a</a:t>
            </a:r>
          </a:p>
          <a:p>
            <a:r>
              <a:rPr lang="en-US" sz="2000" dirty="0"/>
              <a:t>CD10 (CALLA)</a:t>
            </a:r>
          </a:p>
          <a:p>
            <a:r>
              <a:rPr lang="en-US" sz="2000" dirty="0">
                <a:latin typeface="Symbol" charset="2"/>
                <a:cs typeface="Symbol" charset="2"/>
              </a:rPr>
              <a:t>k/l </a:t>
            </a:r>
            <a:r>
              <a:rPr lang="en-US" sz="2000" dirty="0">
                <a:latin typeface="+mj-lt"/>
                <a:cs typeface="Symbol" charset="2"/>
              </a:rPr>
              <a:t>Ig </a:t>
            </a:r>
            <a:r>
              <a:rPr lang="en-US" sz="2000" dirty="0">
                <a:latin typeface="+mj-lt"/>
              </a:rPr>
              <a:t>light chain</a:t>
            </a:r>
          </a:p>
          <a:p>
            <a:r>
              <a:rPr lang="en-US" sz="2000" dirty="0"/>
              <a:t>sIg or cIg</a:t>
            </a:r>
          </a:p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i="1" dirty="0"/>
              <a:t>T lymphoid</a:t>
            </a:r>
          </a:p>
          <a:p>
            <a:r>
              <a:rPr lang="en-US" sz="2000" dirty="0"/>
              <a:t>CD1a (immature)</a:t>
            </a:r>
          </a:p>
          <a:p>
            <a:r>
              <a:rPr lang="en-US" sz="2000" dirty="0"/>
              <a:t>CD2	</a:t>
            </a:r>
          </a:p>
          <a:p>
            <a:r>
              <a:rPr lang="en-US" sz="2000" dirty="0"/>
              <a:t>sCD3/cCD3	</a:t>
            </a:r>
          </a:p>
          <a:p>
            <a:r>
              <a:rPr lang="en-US" sz="2000" dirty="0"/>
              <a:t>CD4	</a:t>
            </a:r>
          </a:p>
          <a:p>
            <a:r>
              <a:rPr lang="en-US" sz="2000" dirty="0"/>
              <a:t>CD5	</a:t>
            </a:r>
          </a:p>
          <a:p>
            <a:r>
              <a:rPr lang="en-US" sz="2000" dirty="0"/>
              <a:t>CD7</a:t>
            </a:r>
          </a:p>
          <a:p>
            <a:r>
              <a:rPr lang="en-US" sz="2000" dirty="0"/>
              <a:t>CD8</a:t>
            </a:r>
          </a:p>
          <a:p>
            <a:r>
              <a:rPr lang="en-US" sz="2000" dirty="0"/>
              <a:t>CD99 (immature)</a:t>
            </a:r>
          </a:p>
          <a:p>
            <a:endParaRPr lang="en-US" sz="2000" dirty="0"/>
          </a:p>
          <a:p>
            <a:r>
              <a:rPr lang="en-US" sz="2400" i="1" dirty="0"/>
              <a:t>NK cell</a:t>
            </a:r>
          </a:p>
          <a:p>
            <a:r>
              <a:rPr lang="en-US" sz="2000" dirty="0"/>
              <a:t>CD16	</a:t>
            </a:r>
          </a:p>
          <a:p>
            <a:r>
              <a:rPr lang="en-US" sz="2000" dirty="0"/>
              <a:t>CD56	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i="1" dirty="0"/>
              <a:t>Myeloid</a:t>
            </a:r>
          </a:p>
          <a:p>
            <a:r>
              <a:rPr lang="en-US" sz="2000" dirty="0"/>
              <a:t>CD13 </a:t>
            </a:r>
          </a:p>
          <a:p>
            <a:r>
              <a:rPr lang="en-US" sz="2000" dirty="0"/>
              <a:t>CD14 (monocytic)</a:t>
            </a:r>
          </a:p>
          <a:p>
            <a:r>
              <a:rPr lang="en-US" sz="2000" dirty="0"/>
              <a:t>CD15</a:t>
            </a:r>
          </a:p>
          <a:p>
            <a:r>
              <a:rPr lang="en-US" sz="2000" dirty="0"/>
              <a:t>CD33</a:t>
            </a:r>
          </a:p>
          <a:p>
            <a:r>
              <a:rPr lang="en-US" sz="2000" dirty="0"/>
              <a:t>CD64/65 (monocytic) Myeloperoxidase</a:t>
            </a:r>
          </a:p>
          <a:p>
            <a:r>
              <a:rPr lang="en-US" sz="2000" dirty="0"/>
              <a:t>Lysozyme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i="1" dirty="0"/>
              <a:t>Histochemistry</a:t>
            </a:r>
          </a:p>
          <a:p>
            <a:r>
              <a:rPr lang="en-US" sz="2000" dirty="0"/>
              <a:t>PAS (block-like in ALL)</a:t>
            </a:r>
          </a:p>
          <a:p>
            <a:r>
              <a:rPr lang="en-US" sz="2000" dirty="0"/>
              <a:t>MPO (myeloid)</a:t>
            </a:r>
          </a:p>
          <a:p>
            <a:r>
              <a:rPr lang="en-US" sz="2000" dirty="0"/>
              <a:t>NSE (monocytic)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	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8757" y="304800"/>
            <a:ext cx="68144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Hematopoietic Lineage Specific Markers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243173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3307" y="87155"/>
            <a:ext cx="7645401" cy="2585323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en-US" sz="2400" b="1" dirty="0"/>
              <a:t>Bone marrow, flow cytometry: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HLA-DR variably+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CD117+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CD34+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CD13 dim+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CD33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CD64/CD65 variably+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CD7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Other T cell-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 cell-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TdT-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MPO+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76400" y="2057400"/>
            <a:ext cx="7708710" cy="4673602"/>
            <a:chOff x="800100" y="2260600"/>
            <a:chExt cx="7614166" cy="45974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306" y="2399498"/>
              <a:ext cx="2291569" cy="213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" y="4646613"/>
              <a:ext cx="2390775" cy="2105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244" y="2260600"/>
              <a:ext cx="2466975" cy="2400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856"/>
            <a:stretch/>
          </p:blipFill>
          <p:spPr bwMode="auto">
            <a:xfrm>
              <a:off x="5660244" y="4607713"/>
              <a:ext cx="2442131" cy="2250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520" b="9226"/>
            <a:stretch/>
          </p:blipFill>
          <p:spPr bwMode="auto">
            <a:xfrm>
              <a:off x="3266776" y="4646612"/>
              <a:ext cx="2391074" cy="2211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5148" y="2260600"/>
              <a:ext cx="2340823" cy="2498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229600" y="32258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93179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Cytogenetics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00201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/>
              <a:t>Karyotype:</a:t>
            </a:r>
          </a:p>
          <a:p>
            <a:pPr lvl="1"/>
            <a:r>
              <a:rPr lang="en-US" dirty="0"/>
              <a:t>46,XY,inv(16)(p13.1q22)[3]/47,sl,+21[15]/46,XY[2]</a:t>
            </a:r>
          </a:p>
          <a:p>
            <a:r>
              <a:rPr lang="en-US" dirty="0"/>
              <a:t>FISH: </a:t>
            </a:r>
          </a:p>
          <a:p>
            <a:pPr lvl="1"/>
            <a:r>
              <a:rPr lang="en-US" dirty="0"/>
              <a:t>nuc ish(CBFBx2)(5'CBFB sep 3'CBFBx1)[84/200]</a:t>
            </a:r>
          </a:p>
          <a:p>
            <a:pPr lvl="1"/>
            <a:r>
              <a:rPr lang="en-US" dirty="0"/>
              <a:t>Positive for a CBFB rearrangement (42.0% of cells)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Acute myelomonocytic leukemia with inv(16)(p13.1q22) (FAB M4Eo)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671997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223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11 y.o. girl with leukocytosis, anemia and thrombocytopenia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44407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3392" y="0"/>
            <a:ext cx="870220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93859" y="6161902"/>
            <a:ext cx="1301579" cy="56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65013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MA 100x W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0" y="6161902"/>
            <a:ext cx="1227438" cy="551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25583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943" y="574757"/>
            <a:ext cx="2257081" cy="1968636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462" y="481100"/>
            <a:ext cx="2346960" cy="2103120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42" y="2630306"/>
            <a:ext cx="2241410" cy="2021841"/>
          </a:xfrm>
          <a:prstGeom prst="rect">
            <a:avLst/>
          </a:prstGeom>
        </p:spPr>
      </p:pic>
      <p:pic>
        <p:nvPicPr>
          <p:cNvPr id="8" name="Picture 7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8860" y="517025"/>
            <a:ext cx="2367280" cy="2113280"/>
          </a:xfrm>
          <a:prstGeom prst="rect">
            <a:avLst/>
          </a:prstGeom>
        </p:spPr>
      </p:pic>
      <p:pic>
        <p:nvPicPr>
          <p:cNvPr id="10" name="Picture 9"/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860" y="2630305"/>
            <a:ext cx="2297402" cy="2047498"/>
          </a:xfrm>
          <a:prstGeom prst="rect">
            <a:avLst/>
          </a:prstGeom>
        </p:spPr>
      </p:pic>
      <p:pic>
        <p:nvPicPr>
          <p:cNvPr id="11" name="Picture 10"/>
          <p:cNvPicPr preferRelativeResize="0"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913" y="2630305"/>
            <a:ext cx="2322386" cy="2047498"/>
          </a:xfrm>
          <a:prstGeom prst="rect">
            <a:avLst/>
          </a:prstGeom>
        </p:spPr>
      </p:pic>
      <p:pic>
        <p:nvPicPr>
          <p:cNvPr id="18" name="Picture 17"/>
          <p:cNvPicPr preferRelativeResize="0"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0" y="4831286"/>
            <a:ext cx="1740994" cy="1761138"/>
          </a:xfrm>
          <a:prstGeom prst="rect">
            <a:avLst/>
          </a:prstGeom>
        </p:spPr>
      </p:pic>
      <p:pic>
        <p:nvPicPr>
          <p:cNvPr id="19" name="Picture 18"/>
          <p:cNvPicPr preferRelativeResize="0"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141" y="4831286"/>
            <a:ext cx="1753520" cy="1761138"/>
          </a:xfrm>
          <a:prstGeom prst="rect">
            <a:avLst/>
          </a:prstGeom>
        </p:spPr>
      </p:pic>
      <p:pic>
        <p:nvPicPr>
          <p:cNvPr id="20" name="Picture 19"/>
          <p:cNvPicPr preferRelativeResize="0"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3747" y="4831287"/>
            <a:ext cx="1829012" cy="1710775"/>
          </a:xfrm>
          <a:prstGeom prst="rect">
            <a:avLst/>
          </a:prstGeom>
        </p:spPr>
      </p:pic>
      <p:pic>
        <p:nvPicPr>
          <p:cNvPr id="21" name="Picture 20"/>
          <p:cNvPicPr preferRelativeResize="0">
            <a:picLocks noChangeAspect="1"/>
          </p:cNvPicPr>
          <p:nvPr/>
        </p:nvPicPr>
        <p:blipFill rotWithShape="1">
          <a:blip r:embed="rId11"/>
          <a:srcRect/>
          <a:stretch/>
        </p:blipFill>
        <p:spPr>
          <a:xfrm>
            <a:off x="8382001" y="4793323"/>
            <a:ext cx="2145647" cy="19681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27649" y="6161903"/>
            <a:ext cx="1367790" cy="510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7801941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0951" y="4086203"/>
            <a:ext cx="793373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Cytogenetics</a:t>
            </a:r>
          </a:p>
          <a:p>
            <a:pPr marL="914400" lvl="1" indent="-457200">
              <a:buFont typeface="Lucida Grande"/>
              <a:buChar char="-"/>
            </a:pPr>
            <a:r>
              <a:rPr lang="en-US" sz="2000" dirty="0"/>
              <a:t>46, XX, t(8;21)(q22;q22)[15]/46,XX[5]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FISH: </a:t>
            </a:r>
          </a:p>
          <a:p>
            <a:pPr marL="914400" lvl="1" indent="-457200">
              <a:buFont typeface="Lucida Grande"/>
              <a:buChar char="-"/>
            </a:pPr>
            <a:r>
              <a:rPr lang="en-US" sz="2400" dirty="0">
                <a:solidFill>
                  <a:srgbClr val="000000"/>
                </a:solidFill>
              </a:rPr>
              <a:t>Positive for an ETO/AML rearrangement (65% of cells).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0951" y="1005681"/>
            <a:ext cx="8877300" cy="341632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2400" dirty="0"/>
              <a:t>Bone marrow, flow cytometry: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	CD45 dim+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	HLA-DR+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	CD117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	CD34+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	TdT-/+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	MPO+</a:t>
            </a:r>
            <a:endParaRPr lang="en-US" sz="2400" b="1" dirty="0"/>
          </a:p>
          <a:p>
            <a:endParaRPr lang="en-US" sz="2400" b="1" dirty="0"/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CD19+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CD20/CD22-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CD10-</a:t>
            </a:r>
          </a:p>
          <a:p>
            <a:pPr marL="342900" indent="-342900">
              <a:buFont typeface="Arial"/>
              <a:buChar char="•"/>
            </a:pP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CD13+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CD33+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Other myeloid-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7402" y="419101"/>
            <a:ext cx="8367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Bone marrow aspirate: 10% blasts, dysplastic myeloid maturation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7792" y="5847835"/>
            <a:ext cx="599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Acute myeloid leukemia with t(8;21) (FAB M2)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94390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81200" y="1510845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inv(16)(p13.1q22) or t(16;16)(p13.1;q22)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FAB M4Eo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Myelomonocytic differentiation with abnormal eosinophils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“Eo-basos”—eosinophil precursors with basophilic granules.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CBFB-MYH11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FISH or RT-PCR necessary; often cryptic on karyotype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t(8;21)(q22;q22)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FAB M2 morphology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Myeloid leukemia with maturation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Salmon pink granules and long, slender Auer rods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RUNX1-RUNX1T1; AML-ETO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RUNX1 = AML1 = CBFA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Karyotype or 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1800" y="278368"/>
            <a:ext cx="87715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“Core binding factor” (CBF) acute myeloid leukemia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1800" y="5836752"/>
            <a:ext cx="7897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These and certain other AML are defined by cytogenetics, not blasts &gt;30%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80626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22538"/>
            <a:ext cx="8229600" cy="1143000"/>
          </a:xfrm>
        </p:spPr>
        <p:txBody>
          <a:bodyPr/>
          <a:lstStyle/>
          <a:p>
            <a:r>
              <a:rPr lang="en-US" dirty="0"/>
              <a:t>Infants with leukemia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417939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192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Infant female with WBC 100 K cells/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6283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B4ADB3F-C56C-A54D-A993-A7D47C52583A}"/>
              </a:ext>
            </a:extLst>
          </p:cNvPr>
          <p:cNvGrpSpPr/>
          <p:nvPr/>
        </p:nvGrpSpPr>
        <p:grpSpPr>
          <a:xfrm>
            <a:off x="2603500" y="1016001"/>
            <a:ext cx="3733800" cy="5718175"/>
            <a:chOff x="1079500" y="1016000"/>
            <a:chExt cx="3733800" cy="571817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500" y="1016000"/>
              <a:ext cx="3543300" cy="3324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0" y="3746500"/>
              <a:ext cx="3733800" cy="298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7315200" y="1"/>
            <a:ext cx="2819400" cy="6248400"/>
            <a:chOff x="5457827" y="787400"/>
            <a:chExt cx="2314575" cy="6070600"/>
          </a:xfrm>
        </p:grpSpPr>
        <p:pic>
          <p:nvPicPr>
            <p:cNvPr id="2" name="Picture 1"/>
            <p:cNvPicPr preferRelativeResize="0"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7827" y="787400"/>
              <a:ext cx="2238375" cy="2044700"/>
            </a:xfrm>
            <a:prstGeom prst="rect">
              <a:avLst/>
            </a:prstGeom>
          </p:spPr>
        </p:pic>
        <p:pic>
          <p:nvPicPr>
            <p:cNvPr id="5" name="Picture 4"/>
            <p:cNvPicPr preferRelativeResize="0"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7827" y="2882900"/>
              <a:ext cx="2314575" cy="2057400"/>
            </a:xfrm>
            <a:prstGeom prst="rect">
              <a:avLst/>
            </a:prstGeom>
          </p:spPr>
        </p:pic>
        <p:pic>
          <p:nvPicPr>
            <p:cNvPr id="6" name="Picture 5"/>
            <p:cNvPicPr preferRelativeResize="0"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5926" y="4902200"/>
              <a:ext cx="2228850" cy="19558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816100" y="385106"/>
            <a:ext cx="5778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Normal B and T cell phenotypes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17976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(4;11) 1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0" y="6161902"/>
            <a:ext cx="1227438" cy="56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49088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765301" y="2506599"/>
            <a:ext cx="6292043" cy="3917252"/>
            <a:chOff x="241300" y="215899"/>
            <a:chExt cx="8389391" cy="5223003"/>
          </a:xfrm>
        </p:grpSpPr>
        <p:sp>
          <p:nvSpPr>
            <p:cNvPr id="6" name="Rectangle 5"/>
            <p:cNvSpPr/>
            <p:nvPr/>
          </p:nvSpPr>
          <p:spPr>
            <a:xfrm>
              <a:off x="2286000" y="1722735"/>
              <a:ext cx="4572000" cy="1231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pic>
          <p:nvPicPr>
            <p:cNvPr id="7" name="Picture 6"/>
            <p:cNvPicPr preferRelativeResize="0"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58508" y="295882"/>
              <a:ext cx="2772183" cy="2552547"/>
            </a:xfrm>
            <a:prstGeom prst="rect">
              <a:avLst/>
            </a:prstGeom>
          </p:spPr>
        </p:pic>
        <p:pic>
          <p:nvPicPr>
            <p:cNvPr id="8" name="Picture 7"/>
            <p:cNvPicPr preferRelativeResize="0"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500" y="2899229"/>
              <a:ext cx="8101152" cy="2539673"/>
            </a:xfrm>
            <a:prstGeom prst="rect">
              <a:avLst/>
            </a:prstGeom>
          </p:spPr>
        </p:pic>
        <p:pic>
          <p:nvPicPr>
            <p:cNvPr id="9" name="Picture 8"/>
            <p:cNvPicPr preferRelativeResize="0"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551" y="215899"/>
              <a:ext cx="2855557" cy="2683330"/>
            </a:xfrm>
            <a:prstGeom prst="rect">
              <a:avLst/>
            </a:prstGeom>
          </p:spPr>
        </p:pic>
        <p:pic>
          <p:nvPicPr>
            <p:cNvPr id="10" name="Picture 9"/>
            <p:cNvPicPr preferRelativeResize="0"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241300" y="215899"/>
              <a:ext cx="3014682" cy="2683329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917700" y="26060"/>
            <a:ext cx="5800092" cy="378565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000" b="1" dirty="0"/>
              <a:t>Peripheral blood, </a:t>
            </a:r>
          </a:p>
          <a:p>
            <a:r>
              <a:rPr lang="en-US" sz="2000" b="1" dirty="0"/>
              <a:t>flow cytometry: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HLA-DR+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CD34+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TdT+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CD19+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CD20-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sCD22+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CD10-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sIg-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CD15-/+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 cell-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Other myeloid-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7594600" y="234807"/>
            <a:ext cx="325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Karyotype:</a:t>
            </a:r>
          </a:p>
          <a:p>
            <a:endParaRPr lang="en-US" dirty="0"/>
          </a:p>
          <a:p>
            <a:r>
              <a:rPr lang="en-US" dirty="0"/>
              <a:t>46,XX,t(4;11)(q21;q23)[20]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850953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192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Infant female with WBC 100 K cells/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and multiple non-tender, violaceous skin nodules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52977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60" y="0"/>
            <a:ext cx="910828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80470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704" y="374650"/>
            <a:ext cx="2185980" cy="20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1794" y="374649"/>
            <a:ext cx="2185980" cy="202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278" y="2438400"/>
            <a:ext cx="2151690" cy="216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584" y="2524126"/>
            <a:ext cx="215169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07644" y="4581527"/>
            <a:ext cx="7925722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/>
              <a:t>Karyotype: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/>
              <a:t>46,XX,t(6;13)(q27;q14),inv(10)(p12.2q21.1)[14]//46,XY[6]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FISH: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nuc ish(MLLx3)(5'MLL sep 3'MLLx1)[176/200]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Positive for a rearrangement of the MLL gene at 11q23 (88.0% of cells)</a:t>
            </a:r>
          </a:p>
        </p:txBody>
      </p:sp>
      <p:sp>
        <p:nvSpPr>
          <p:cNvPr id="3" name="Rectangle 2"/>
          <p:cNvSpPr/>
          <p:nvPr/>
        </p:nvSpPr>
        <p:spPr>
          <a:xfrm>
            <a:off x="6467174" y="540753"/>
            <a:ext cx="4572000" cy="3416320"/>
          </a:xfrm>
          <a:prstGeom prst="rect">
            <a:avLst/>
          </a:prstGeom>
        </p:spPr>
        <p:txBody>
          <a:bodyPr numCol="2">
            <a:spAutoFit/>
          </a:bodyPr>
          <a:lstStyle/>
          <a:p>
            <a:r>
              <a:rPr lang="en-US" b="1" dirty="0"/>
              <a:t>Peripheral blood flow cytometry:</a:t>
            </a:r>
          </a:p>
          <a:p>
            <a:endParaRPr lang="en-US" b="1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CD45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HLA-DR+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CD117 variably+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CD34-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TdT-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MPO-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 cell-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 cell-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CD13 dim+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CD33-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CD14+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CD64+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CD65+</a:t>
            </a:r>
          </a:p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187128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Acute monoblastic leukemia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33600" y="1752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Large blasts, NSE+, often involving skin, CNS and other extramedullary sites.</a:t>
            </a:r>
          </a:p>
          <a:p>
            <a:pPr>
              <a:defRPr/>
            </a:pPr>
            <a:r>
              <a:rPr lang="en-US" sz="2800" i="1" dirty="0"/>
              <a:t>MLL</a:t>
            </a:r>
            <a:r>
              <a:rPr lang="en-US" sz="2800" dirty="0"/>
              <a:t> translocations common, particularly in infants</a:t>
            </a:r>
          </a:p>
          <a:p>
            <a:pPr lvl="1">
              <a:defRPr/>
            </a:pPr>
            <a:r>
              <a:rPr lang="en-US" sz="2400" dirty="0"/>
              <a:t>Many translocation partners</a:t>
            </a:r>
          </a:p>
          <a:p>
            <a:pPr lvl="2">
              <a:defRPr/>
            </a:pPr>
            <a:r>
              <a:rPr lang="en-US" sz="2000" dirty="0"/>
              <a:t>t(9;11)(p23;q23), t(6;11)(q27;q23), t(10;11)(p12;q23), t(11;19)(q23;p13.3), etc</a:t>
            </a:r>
            <a:r>
              <a:rPr lang="mr-IN" sz="2000" dirty="0"/>
              <a:t>…</a:t>
            </a:r>
            <a:endParaRPr lang="en-US" sz="2000" dirty="0"/>
          </a:p>
          <a:p>
            <a:pPr lvl="2">
              <a:defRPr/>
            </a:pPr>
            <a:r>
              <a:rPr lang="en-US" sz="2000" dirty="0"/>
              <a:t>t(4;11)(q21;q23) seen in ALL is unusual in AML</a:t>
            </a:r>
          </a:p>
          <a:p>
            <a:pPr lvl="1">
              <a:defRPr/>
            </a:pPr>
            <a:r>
              <a:rPr lang="en-US" sz="2400" dirty="0"/>
              <a:t>Often not identifiable by karyotype</a:t>
            </a:r>
          </a:p>
          <a:p>
            <a:pPr lvl="2">
              <a:defRPr/>
            </a:pPr>
            <a:r>
              <a:rPr lang="en-US" sz="2000" i="1" dirty="0"/>
              <a:t>MLL</a:t>
            </a:r>
            <a:r>
              <a:rPr lang="en-US" sz="2000" dirty="0"/>
              <a:t> FISH required</a:t>
            </a:r>
          </a:p>
          <a:p>
            <a:pPr lvl="1">
              <a:defRPr/>
            </a:pPr>
            <a:r>
              <a:rPr lang="en-US" sz="2400" i="1" dirty="0"/>
              <a:t>MLL</a:t>
            </a:r>
            <a:r>
              <a:rPr lang="en-US" sz="2400" dirty="0"/>
              <a:t> translocations also seen in biphenotypic and therapy-related leukemias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61813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0710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30-week pre-term female infant with hydrops and common atrioventricular canal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90800" y="3045998"/>
            <a:ext cx="5537200" cy="292300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WBC 76.1 </a:t>
            </a:r>
            <a:r>
              <a:rPr lang="en-US" sz="2400" dirty="0">
                <a:cs typeface="Arial"/>
              </a:rPr>
              <a:t> K cells/</a:t>
            </a:r>
            <a:r>
              <a:rPr lang="en-US" sz="2400" dirty="0">
                <a:latin typeface="Symbol" pitchFamily="2" charset="2"/>
                <a:cs typeface="Arial"/>
              </a:rPr>
              <a:t>m</a:t>
            </a:r>
            <a:r>
              <a:rPr lang="en-US" sz="2400" dirty="0">
                <a:cs typeface="Arial"/>
              </a:rPr>
              <a:t>L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Arial"/>
              </a:rPr>
              <a:t>24% NRBCs</a:t>
            </a:r>
          </a:p>
          <a:p>
            <a:pPr lvl="1">
              <a:spcBef>
                <a:spcPts val="0"/>
              </a:spcBef>
            </a:pPr>
            <a:r>
              <a:rPr lang="en-US" sz="1800" dirty="0">
                <a:cs typeface="Arial"/>
              </a:rPr>
              <a:t>68% blasts</a:t>
            </a: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2400" dirty="0"/>
              <a:t>HCT 39.5%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PLT 360 K </a:t>
            </a:r>
            <a:r>
              <a:rPr lang="en-US" sz="2400" dirty="0">
                <a:cs typeface="Arial"/>
              </a:rPr>
              <a:t>cells/</a:t>
            </a:r>
            <a:r>
              <a:rPr lang="en-US" sz="2400" dirty="0">
                <a:latin typeface="Symbol" pitchFamily="2" charset="2"/>
                <a:cs typeface="Arial"/>
              </a:rPr>
              <a:t>m</a:t>
            </a:r>
            <a:r>
              <a:rPr lang="en-US" sz="2400" dirty="0">
                <a:cs typeface="Arial"/>
              </a:rPr>
              <a:t>L</a:t>
            </a:r>
          </a:p>
          <a:p>
            <a:pPr>
              <a:spcBef>
                <a:spcPts val="0"/>
              </a:spcBef>
            </a:pPr>
            <a:r>
              <a:rPr lang="hr-HR" sz="2400" dirty="0"/>
              <a:t>PT/PTT 64/73.5, fibrinogen &lt;35. 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Uric acid 7.8, LDH 2885</a:t>
            </a:r>
            <a:endParaRPr lang="en-US" sz="20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72788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gudelo, P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0201" y="1193799"/>
            <a:ext cx="6858000" cy="4470402"/>
          </a:xfrm>
          <a:prstGeom prst="rect">
            <a:avLst/>
          </a:prstGeom>
        </p:spPr>
      </p:pic>
      <p:pic>
        <p:nvPicPr>
          <p:cNvPr id="3" name="Picture 2" descr="Agudelo, PB 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133896" y="0"/>
            <a:ext cx="453410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34755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1801" y="33940"/>
            <a:ext cx="3427157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Peripheral blood, flow cytometry:</a:t>
            </a: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CD45 dim+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HLA-DR-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CD117+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CD34+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CD61 bright+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CD41 bright+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CD71 variable+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CD4 variable+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CD7 variable+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CD56 subset+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CD13 dim+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CD33 dim+ to negative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CD64 dim+ to negative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Negative for </a:t>
            </a:r>
            <a:r>
              <a:rPr lang="en-US" sz="2000" b="1" dirty="0"/>
              <a:t>HLA-DR</a:t>
            </a:r>
            <a:r>
              <a:rPr lang="en-US" sz="2000" dirty="0"/>
              <a:t>, CD2, CD10, CD14, CD15, CD16, CD19, CD20, and MPO.</a:t>
            </a:r>
          </a:p>
        </p:txBody>
      </p:sp>
      <p:pic>
        <p:nvPicPr>
          <p:cNvPr id="2" name="Picture 1" descr="Screen Shot 2015-09-29 at 5.34.23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0"/>
          <a:stretch/>
        </p:blipFill>
        <p:spPr>
          <a:xfrm>
            <a:off x="1659660" y="661737"/>
            <a:ext cx="4876800" cy="4150271"/>
          </a:xfrm>
          <a:prstGeom prst="rect">
            <a:avLst/>
          </a:prstGeom>
        </p:spPr>
      </p:pic>
      <p:pic>
        <p:nvPicPr>
          <p:cNvPr id="4" name="Picture 3" descr="Screen Shot 2015-09-29 at 5.35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060" y="4953000"/>
            <a:ext cx="1676400" cy="1608208"/>
          </a:xfrm>
          <a:prstGeom prst="rect">
            <a:avLst/>
          </a:prstGeom>
        </p:spPr>
      </p:pic>
      <p:pic>
        <p:nvPicPr>
          <p:cNvPr id="6" name="Picture 5" descr="Screen Shot 2015-09-29 at 5.35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061" y="4904776"/>
            <a:ext cx="1677737" cy="1672145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21714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87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Transient Abnormal Myelopoiesis (TAM) of Down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784" y="1447801"/>
            <a:ext cx="8813799" cy="46690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i="1" dirty="0"/>
              <a:t>AKA:</a:t>
            </a:r>
            <a:r>
              <a:rPr lang="en-US" sz="2000" dirty="0"/>
              <a:t> Transient Myeloproliferative Disorder (TMD)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“Megakaryoblastic” proliferation occurring prior to or within days of birth.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4B’s: Big, blue, blebby blasts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CD34/CD117/CD71/CD41/CD61/CD4/CD7/CD11b/CD13+ HLA-DR- blasts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TAM associated with trisomy 21 and somatic </a:t>
            </a:r>
            <a:r>
              <a:rPr lang="en-US" sz="2000" i="1" dirty="0"/>
              <a:t>GATA1 </a:t>
            </a:r>
            <a:r>
              <a:rPr lang="en-US" sz="2000" dirty="0"/>
              <a:t>exon 2 mutations 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Results in expression of only a short isoform of GATA1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20-30% of TAM will evolve to acute megakaryoblastic leukemia (DS-AMKL)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Typically &lt;30 months of age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Immunophenotype indistinguishable from TAM.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Acquisition of secondary chromosomal aberrations.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Acquisition of secondary somatic mutations.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Spectrum of pathologies ranging from TAM to MDS to AML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More inclusive term “myeloid neoplasm of DS” coined to reflect this evolution</a:t>
            </a:r>
          </a:p>
          <a:p>
            <a:pPr lvl="1">
              <a:spcBef>
                <a:spcPts val="0"/>
              </a:spcBef>
            </a:pPr>
            <a:endParaRPr lang="en-US" sz="1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4764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20938"/>
            <a:ext cx="8229600" cy="1143000"/>
          </a:xfrm>
        </p:spPr>
        <p:txBody>
          <a:bodyPr/>
          <a:lstStyle/>
          <a:p>
            <a:r>
              <a:rPr lang="en-US" dirty="0"/>
              <a:t>Acute Lymphoblastic Leukemia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59551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14054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(1;22) WG 100x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130" t="21297" r="22584" b="28890"/>
          <a:stretch/>
        </p:blipFill>
        <p:spPr>
          <a:xfrm>
            <a:off x="1524000" y="0"/>
            <a:ext cx="4572000" cy="3416300"/>
          </a:xfrm>
          <a:prstGeom prst="rect">
            <a:avLst/>
          </a:prstGeom>
        </p:spPr>
      </p:pic>
      <p:pic>
        <p:nvPicPr>
          <p:cNvPr id="5" name="Picture 4" descr="t(1;22) WG 100x 2.jpg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989" t="24630" r="28722" b="25555"/>
          <a:stretch/>
        </p:blipFill>
        <p:spPr>
          <a:xfrm>
            <a:off x="6096002" y="0"/>
            <a:ext cx="4571999" cy="3416300"/>
          </a:xfrm>
          <a:prstGeom prst="rect">
            <a:avLst/>
          </a:prstGeom>
        </p:spPr>
      </p:pic>
      <p:pic>
        <p:nvPicPr>
          <p:cNvPr id="6" name="Picture 5" descr="t(1;22) WG 100x 3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76" t="30926" r="24036" b="18889"/>
          <a:stretch/>
        </p:blipFill>
        <p:spPr>
          <a:xfrm>
            <a:off x="1524001" y="3416300"/>
            <a:ext cx="4572000" cy="3441700"/>
          </a:xfrm>
          <a:prstGeom prst="rect">
            <a:avLst/>
          </a:prstGeom>
        </p:spPr>
      </p:pic>
      <p:pic>
        <p:nvPicPr>
          <p:cNvPr id="7" name="Picture 6" descr="t(1;22) WG 100x 4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303" t="26667" r="18410" b="23148"/>
          <a:stretch/>
        </p:blipFill>
        <p:spPr>
          <a:xfrm>
            <a:off x="6096000" y="3416300"/>
            <a:ext cx="4572001" cy="34417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24002" y="3416300"/>
            <a:ext cx="9143999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621281" y="3474720"/>
            <a:ext cx="6949440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315210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53000" y="228601"/>
            <a:ext cx="5715000" cy="32765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Bone marrow aspirate, flow cytometry: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Blasts: 31% of viable events</a:t>
            </a:r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CD45 dim+</a:t>
            </a:r>
          </a:p>
          <a:p>
            <a:pPr>
              <a:spcBef>
                <a:spcPts val="0"/>
              </a:spcBef>
            </a:pPr>
            <a:r>
              <a:rPr lang="en-US" dirty="0"/>
              <a:t>CD117 variable+</a:t>
            </a:r>
          </a:p>
          <a:p>
            <a:pPr>
              <a:spcBef>
                <a:spcPts val="0"/>
              </a:spcBef>
            </a:pPr>
            <a:r>
              <a:rPr lang="en-US" b="1" dirty="0"/>
              <a:t>CD61+</a:t>
            </a:r>
          </a:p>
          <a:p>
            <a:pPr>
              <a:spcBef>
                <a:spcPts val="0"/>
              </a:spcBef>
            </a:pPr>
            <a:r>
              <a:rPr lang="en-US" b="1" dirty="0"/>
              <a:t>CD41+</a:t>
            </a:r>
          </a:p>
          <a:p>
            <a:pPr>
              <a:spcBef>
                <a:spcPts val="0"/>
              </a:spcBef>
            </a:pPr>
            <a:r>
              <a:rPr lang="en-US" dirty="0"/>
              <a:t>CD4+</a:t>
            </a:r>
          </a:p>
          <a:p>
            <a:pPr>
              <a:spcBef>
                <a:spcPts val="0"/>
              </a:spcBef>
            </a:pPr>
            <a:r>
              <a:rPr lang="en-US" dirty="0"/>
              <a:t>CD13 subset+</a:t>
            </a:r>
          </a:p>
          <a:p>
            <a:pPr>
              <a:spcBef>
                <a:spcPts val="0"/>
              </a:spcBef>
            </a:pPr>
            <a:r>
              <a:rPr lang="en-US" dirty="0"/>
              <a:t>CD33 dim+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Negative: CD13, HLA-DR, CD56, CD2 and CD34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238" y="400050"/>
            <a:ext cx="3171825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294" y="3721218"/>
            <a:ext cx="316430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969" y="3791056"/>
            <a:ext cx="3022877" cy="29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168" y="3763616"/>
            <a:ext cx="2971800" cy="28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574843" y="6161903"/>
            <a:ext cx="1320596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782381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60" y="0"/>
            <a:ext cx="910828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92720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860" y="0"/>
            <a:ext cx="452874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9500" y="-1"/>
            <a:ext cx="4508500" cy="6884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54264" y="135514"/>
            <a:ext cx="2314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Reticulin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6658516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70100" y="749301"/>
            <a:ext cx="8229600" cy="5302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46,XY,add(1)(p34),t(1;2)(p13;p21),add(2)(p13),t(6;21)(q23;q22), </a:t>
            </a:r>
            <a:r>
              <a:rPr lang="en-US" dirty="0">
                <a:solidFill>
                  <a:srgbClr val="000000"/>
                </a:solidFill>
              </a:rPr>
              <a:t>add(14)(q22),del(17)(p11.2),</a:t>
            </a:r>
            <a:r>
              <a:rPr lang="en-US" b="1" dirty="0">
                <a:solidFill>
                  <a:srgbClr val="000000"/>
                </a:solidFill>
              </a:rPr>
              <a:t>add(22)(q13)</a:t>
            </a:r>
            <a:r>
              <a:rPr lang="en-US" dirty="0">
                <a:solidFill>
                  <a:srgbClr val="000000"/>
                </a:solidFill>
              </a:rPr>
              <a:t>[cp3]/46,XY[17]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r>
              <a:rPr lang="en-US" dirty="0">
                <a:solidFill>
                  <a:srgbClr val="000000"/>
                </a:solidFill>
              </a:rPr>
              <a:t>Acute Megakaryoblastic Leukemia (FAB M7)</a:t>
            </a:r>
          </a:p>
          <a:p>
            <a:r>
              <a:rPr lang="en-US" dirty="0"/>
              <a:t>t(1;22)(p13;q13)  RBM15-MKL1 = OTT-MAL</a:t>
            </a:r>
          </a:p>
          <a:p>
            <a:pPr lvl="1"/>
            <a:r>
              <a:rPr lang="en-US" sz="2000" dirty="0"/>
              <a:t>Acute megakaryoblastic leukemia</a:t>
            </a:r>
          </a:p>
          <a:p>
            <a:pPr lvl="1"/>
            <a:r>
              <a:rPr lang="en-US" sz="2000" dirty="0"/>
              <a:t>Infants </a:t>
            </a:r>
            <a:r>
              <a:rPr lang="en-US" sz="2000" i="1" dirty="0"/>
              <a:t>without</a:t>
            </a:r>
            <a:r>
              <a:rPr lang="en-US" sz="2000" dirty="0"/>
              <a:t> Down syndrome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336301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0950" y="2916669"/>
            <a:ext cx="67373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		Patient	 	Normal range</a:t>
            </a:r>
          </a:p>
          <a:p>
            <a:r>
              <a:rPr lang="en-US" dirty="0"/>
              <a:t>WBC                                      36.12 K cells/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 	5.97 - 10.49 </a:t>
            </a:r>
          </a:p>
          <a:p>
            <a:r>
              <a:rPr lang="hr-HR" dirty="0"/>
              <a:t>Hemoglobin                         11.4 g/dL                 	11.0 - 12.8  </a:t>
            </a:r>
          </a:p>
          <a:p>
            <a:r>
              <a:rPr lang="ro-RO" dirty="0"/>
              <a:t>Platelet                                 59 K cells/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L</a:t>
            </a:r>
            <a:r>
              <a:rPr lang="ro-RO" dirty="0"/>
              <a:t>       	208 - 413    </a:t>
            </a:r>
          </a:p>
          <a:p>
            <a:r>
              <a:rPr lang="ro-RO" dirty="0"/>
              <a:t>    </a:t>
            </a:r>
          </a:p>
          <a:p>
            <a:r>
              <a:rPr lang="pt-BR" dirty="0"/>
              <a:t>    Neutrophil/Band         	49 %                     	32 - 75      </a:t>
            </a:r>
            <a:endParaRPr lang="de-DE" dirty="0"/>
          </a:p>
          <a:p>
            <a:r>
              <a:rPr lang="pl-PL" dirty="0"/>
              <a:t>    Lymphocyte                           36 %                      	11 - 54      </a:t>
            </a:r>
          </a:p>
          <a:p>
            <a:r>
              <a:rPr lang="pl-PL" dirty="0"/>
              <a:t>    Monocyte                                 6 %                       	4 - 9        </a:t>
            </a:r>
          </a:p>
          <a:p>
            <a:r>
              <a:rPr lang="pl-PL" dirty="0"/>
              <a:t>    Eosinophil                                 5 %                	1 - 4        </a:t>
            </a:r>
          </a:p>
          <a:p>
            <a:r>
              <a:rPr lang="en-US" dirty="0"/>
              <a:t>    Atypical Lymphocyte              2 %                       	0 - 4        </a:t>
            </a:r>
          </a:p>
          <a:p>
            <a:r>
              <a:rPr lang="nb-NO" dirty="0"/>
              <a:t>    Promyelocyte                           1 %                       	0 - 1        </a:t>
            </a:r>
          </a:p>
          <a:p>
            <a:r>
              <a:rPr lang="en-US" dirty="0"/>
              <a:t>    Other Cell                              	   2 %                 	NA                 </a:t>
            </a:r>
          </a:p>
          <a:p>
            <a:r>
              <a:rPr lang="en-US" dirty="0"/>
              <a:t>    NRBC                                     	   1                         	0 - 1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5651" y="317501"/>
            <a:ext cx="7689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18 mo. male with leukocytosis since the age of 10 mos.  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Nondysmorphic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Heart murmur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Otherwise well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727032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09-7835 PBS1 20x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313765"/>
            <a:ext cx="9144000" cy="71717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4150142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09-7835 PBS2 1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39725" y="1190624"/>
            <a:ext cx="6858000" cy="4476750"/>
          </a:xfrm>
          <a:prstGeom prst="rect">
            <a:avLst/>
          </a:prstGeom>
        </p:spPr>
      </p:pic>
      <p:pic>
        <p:nvPicPr>
          <p:cNvPr id="4" name="Picture 3" descr="s09-7835 PBS 100x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68875" y="1158875"/>
            <a:ext cx="6858000" cy="4540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6674237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1371601"/>
            <a:ext cx="69913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HbF increased for age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Bone marrow karyotype: 46,XY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FISH negative for:  monosomy 7, trisomy 8, and a partial deletion of 7q. 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i="1" dirty="0"/>
              <a:t>PTPN11</a:t>
            </a:r>
            <a:r>
              <a:rPr lang="en-US" sz="2800" dirty="0"/>
              <a:t> gene coding sequence: </a:t>
            </a:r>
          </a:p>
          <a:p>
            <a:pPr lvl="1"/>
            <a:r>
              <a:rPr lang="en-US" sz="2800" dirty="0"/>
              <a:t>c.227A&gt;G/p.Glu76Gly (somatic)</a:t>
            </a:r>
          </a:p>
          <a:p>
            <a:r>
              <a:rPr lang="en-US" sz="2800" dirty="0"/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19300" y="450851"/>
            <a:ext cx="2345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Other data: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235822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1585249"/>
            <a:ext cx="8610600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I. Clinical and hematologic features (all 4 features mandatory)</a:t>
            </a:r>
          </a:p>
          <a:p>
            <a:r>
              <a:rPr lang="en-US" dirty="0"/>
              <a:t> • PB monocyte count ≥1 × 10</a:t>
            </a:r>
            <a:r>
              <a:rPr lang="en-US" baseline="30000" dirty="0"/>
              <a:t>9</a:t>
            </a:r>
            <a:r>
              <a:rPr lang="en-US" dirty="0"/>
              <a:t>/L</a:t>
            </a:r>
          </a:p>
          <a:p>
            <a:r>
              <a:rPr lang="en-US" dirty="0"/>
              <a:t> • Blast percentage in PB and BM &lt;20%</a:t>
            </a:r>
          </a:p>
          <a:p>
            <a:r>
              <a:rPr lang="en-US" dirty="0"/>
              <a:t> • Splenomegaly</a:t>
            </a:r>
          </a:p>
          <a:p>
            <a:r>
              <a:rPr lang="en-US" dirty="0"/>
              <a:t> • Absence of Philadelphia chromosome (</a:t>
            </a:r>
            <a:r>
              <a:rPr lang="en-US" i="1" dirty="0"/>
              <a:t>BCR/ABL1 </a:t>
            </a:r>
            <a:r>
              <a:rPr lang="en-US" dirty="0"/>
              <a:t>rearrangement)</a:t>
            </a:r>
          </a:p>
          <a:p>
            <a:r>
              <a:rPr lang="en-US" dirty="0"/>
              <a:t>II. Genetic studies (1 finding sufficient)</a:t>
            </a:r>
          </a:p>
          <a:p>
            <a:r>
              <a:rPr lang="en-US" dirty="0"/>
              <a:t> • Somatic mutation in </a:t>
            </a:r>
            <a:r>
              <a:rPr lang="en-US" i="1" dirty="0"/>
              <a:t>PTPN11</a:t>
            </a:r>
            <a:r>
              <a:rPr lang="en-US" dirty="0"/>
              <a:t> or </a:t>
            </a:r>
            <a:r>
              <a:rPr lang="en-US" i="1" dirty="0"/>
              <a:t>KRAS</a:t>
            </a:r>
            <a:r>
              <a:rPr lang="en-US" dirty="0"/>
              <a:t> or </a:t>
            </a:r>
            <a:r>
              <a:rPr lang="en-US" i="1" dirty="0"/>
              <a:t>NRAS</a:t>
            </a:r>
            <a:endParaRPr lang="en-US" dirty="0"/>
          </a:p>
          <a:p>
            <a:r>
              <a:rPr lang="en-US" dirty="0"/>
              <a:t> • Clinical diagnosis of NF1 or </a:t>
            </a:r>
            <a:r>
              <a:rPr lang="en-US" i="1" dirty="0"/>
              <a:t>NF1</a:t>
            </a:r>
            <a:r>
              <a:rPr lang="en-US" dirty="0"/>
              <a:t> mutation</a:t>
            </a:r>
          </a:p>
          <a:p>
            <a:r>
              <a:rPr lang="en-US" dirty="0"/>
              <a:t> • Germline </a:t>
            </a:r>
            <a:r>
              <a:rPr lang="en-US" i="1" dirty="0"/>
              <a:t>CBL</a:t>
            </a:r>
            <a:r>
              <a:rPr lang="en-US" dirty="0"/>
              <a:t> mutation and loss of heterozygosity of </a:t>
            </a:r>
            <a:r>
              <a:rPr lang="en-US" i="1" dirty="0"/>
              <a:t>CBL</a:t>
            </a:r>
            <a:endParaRPr lang="en-US" dirty="0"/>
          </a:p>
          <a:p>
            <a:r>
              <a:rPr lang="en-US" dirty="0"/>
              <a:t>III. For patients without genetic features, besides the clinical and hematologic features 	listed under I, the following criteria must be fulfilled:</a:t>
            </a:r>
          </a:p>
          <a:p>
            <a:r>
              <a:rPr lang="en-US" dirty="0"/>
              <a:t> • Monosomy 7 or any other chromosomal abnormality or at least 2 of the following 	criteria:</a:t>
            </a:r>
          </a:p>
          <a:p>
            <a:r>
              <a:rPr lang="en-US" dirty="0"/>
              <a:t> • Hemoglobin F increased for age</a:t>
            </a:r>
          </a:p>
          <a:p>
            <a:r>
              <a:rPr lang="en-US" dirty="0"/>
              <a:t> • Myeloid or erythroid precursors on PB smear</a:t>
            </a:r>
          </a:p>
          <a:p>
            <a:r>
              <a:rPr lang="en-US" dirty="0"/>
              <a:t> • GM-CSF hypersensitivity in colony assay</a:t>
            </a:r>
          </a:p>
          <a:p>
            <a:r>
              <a:rPr lang="en-US" dirty="0"/>
              <a:t> • Hyperphosphorylation of STAT5</a:t>
            </a:r>
          </a:p>
        </p:txBody>
      </p:sp>
      <p:sp>
        <p:nvSpPr>
          <p:cNvPr id="5" name="Rectangle 4"/>
          <p:cNvSpPr/>
          <p:nvPr/>
        </p:nvSpPr>
        <p:spPr>
          <a:xfrm>
            <a:off x="1785291" y="247135"/>
            <a:ext cx="83600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/>
              <a:t>Juvenile Myelomonocytic Leukemia (JMML)</a:t>
            </a:r>
          </a:p>
          <a:p>
            <a:pPr algn="ctr"/>
            <a:r>
              <a:rPr lang="en-US" sz="3600" dirty="0"/>
              <a:t> Diagnostic criteria</a:t>
            </a:r>
          </a:p>
        </p:txBody>
      </p:sp>
      <p:sp>
        <p:nvSpPr>
          <p:cNvPr id="6" name="Rectangle 5"/>
          <p:cNvSpPr/>
          <p:nvPr/>
        </p:nvSpPr>
        <p:spPr>
          <a:xfrm>
            <a:off x="3103312" y="6441817"/>
            <a:ext cx="2719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Blood</a:t>
            </a:r>
            <a:r>
              <a:rPr lang="en-US" dirty="0"/>
              <a:t> 2016 127:2391-2405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2327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88183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157402"/>
            <a:ext cx="7772400" cy="2443049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Six year-old girl with T21 and cardiac anomalies s/p repair now with lethargy and pallor.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292600" y="3562350"/>
            <a:ext cx="3022600" cy="1752600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WBC 5.7 K/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L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Hb 8.7 g/dL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Plt 95 K/</a:t>
            </a:r>
            <a:r>
              <a:rPr lang="en-US" dirty="0">
                <a:solidFill>
                  <a:srgbClr val="000000"/>
                </a:solidFill>
                <a:latin typeface="Symbol" pitchFamily="2" charset="2"/>
              </a:rPr>
              <a:t> m</a:t>
            </a:r>
            <a:r>
              <a:rPr lang="en-US" dirty="0">
                <a:solidFill>
                  <a:srgbClr val="000000"/>
                </a:solidFill>
              </a:rPr>
              <a:t>L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87% blasts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68018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081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20938"/>
            <a:ext cx="8229600" cy="1143000"/>
          </a:xfrm>
        </p:spPr>
        <p:txBody>
          <a:bodyPr/>
          <a:lstStyle/>
          <a:p>
            <a:r>
              <a:rPr lang="en-US" dirty="0"/>
              <a:t>Other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11210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123" y="1501014"/>
            <a:ext cx="8229600" cy="1369187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21 yo male with a longstanding history of Crohn's disease treated with immune suppression, including 6-MP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2423" y="3548787"/>
            <a:ext cx="8242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Six-week history of symptoms consistent with macrophage activation syndrome (MAS)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s/p MAS-directed therapy  including steroids, cyclosporine, anakinra, and infliximab, with little improvement.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597693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60" y="0"/>
            <a:ext cx="910828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4864100"/>
            <a:ext cx="2400300" cy="19939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667750" y="3365500"/>
            <a:ext cx="152400" cy="2222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8089900" y="5226050"/>
            <a:ext cx="152400" cy="2222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181850" y="3695700"/>
            <a:ext cx="215900" cy="2222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632700" y="5168900"/>
            <a:ext cx="152400" cy="2222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191484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9-02 at 2.24.54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4836" y="2744729"/>
            <a:ext cx="6227565" cy="1935429"/>
          </a:xfrm>
          <a:prstGeom prst="rect">
            <a:avLst/>
          </a:prstGeom>
        </p:spPr>
      </p:pic>
      <p:pic>
        <p:nvPicPr>
          <p:cNvPr id="11" name="Picture 10" descr="Screen Shot 2015-09-02 at 2.24.5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92"/>
          <a:stretch/>
        </p:blipFill>
        <p:spPr>
          <a:xfrm>
            <a:off x="1877425" y="2590800"/>
            <a:ext cx="2109179" cy="3995227"/>
          </a:xfrm>
          <a:prstGeom prst="rect">
            <a:avLst/>
          </a:prstGeom>
        </p:spPr>
      </p:pic>
      <p:pic>
        <p:nvPicPr>
          <p:cNvPr id="13" name="Picture 12" descr="Screen Shot 2015-09-02 at 2.25.05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62" r="1555" b="6823"/>
          <a:stretch/>
        </p:blipFill>
        <p:spPr>
          <a:xfrm>
            <a:off x="4084835" y="4495801"/>
            <a:ext cx="6517222" cy="22532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1036" y="63501"/>
            <a:ext cx="8716964" cy="4247317"/>
          </a:xfrm>
          <a:prstGeom prst="rect">
            <a:avLst/>
          </a:prstGeom>
        </p:spPr>
        <p:txBody>
          <a:bodyPr wrap="square" numCol="3" spcCol="457200">
            <a:spAutoFit/>
          </a:bodyPr>
          <a:lstStyle/>
          <a:p>
            <a:r>
              <a:rPr lang="en-US" sz="2800" b="1" dirty="0"/>
              <a:t>Bone marrow, flow cytometry: </a:t>
            </a:r>
          </a:p>
          <a:p>
            <a:endParaRPr lang="en-US" sz="1400" b="1" dirty="0"/>
          </a:p>
          <a:p>
            <a:r>
              <a:rPr lang="en-US" dirty="0"/>
              <a:t>~11% of events</a:t>
            </a:r>
          </a:p>
          <a:p>
            <a:r>
              <a:rPr lang="en-US" dirty="0"/>
              <a:t>Lymphs with increased SSC		</a:t>
            </a:r>
          </a:p>
          <a:p>
            <a:r>
              <a:rPr lang="en-US" b="1" dirty="0"/>
              <a:t>CD45 bright+</a:t>
            </a:r>
          </a:p>
          <a:p>
            <a:r>
              <a:rPr lang="en-US" dirty="0"/>
              <a:t>TdT-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CD2 bright+</a:t>
            </a:r>
            <a:endParaRPr lang="en-US" b="1" dirty="0"/>
          </a:p>
          <a:p>
            <a:r>
              <a:rPr lang="en-US" b="1" dirty="0"/>
              <a:t>CD3 dim+ to negative</a:t>
            </a:r>
          </a:p>
          <a:p>
            <a:r>
              <a:rPr lang="en-US" b="1" dirty="0"/>
              <a:t>CD5-</a:t>
            </a:r>
          </a:p>
          <a:p>
            <a:r>
              <a:rPr lang="en-US" b="1" dirty="0"/>
              <a:t>CD7+</a:t>
            </a:r>
          </a:p>
          <a:p>
            <a:r>
              <a:rPr lang="en-US" dirty="0"/>
              <a:t>TCR</a:t>
            </a:r>
            <a:r>
              <a:rPr lang="en-US" dirty="0">
                <a:latin typeface="Symbol" charset="2"/>
                <a:cs typeface="Symbol" charset="2"/>
              </a:rPr>
              <a:t>ab</a:t>
            </a:r>
            <a:r>
              <a:rPr lang="en-US" dirty="0"/>
              <a:t>-</a:t>
            </a:r>
          </a:p>
          <a:p>
            <a:r>
              <a:rPr lang="en-US" b="1" dirty="0"/>
              <a:t>TCR</a:t>
            </a:r>
            <a:r>
              <a:rPr lang="en-US" b="1" dirty="0">
                <a:latin typeface="Symbol" charset="2"/>
                <a:cs typeface="Symbol" charset="2"/>
              </a:rPr>
              <a:t>g/d</a:t>
            </a:r>
            <a:r>
              <a:rPr lang="en-US" b="1" dirty="0"/>
              <a:t>+</a:t>
            </a:r>
          </a:p>
          <a:p>
            <a:r>
              <a:rPr lang="en-US" dirty="0"/>
              <a:t>-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r>
              <a:rPr lang="en-US" b="1" dirty="0"/>
              <a:t>CD56+</a:t>
            </a:r>
          </a:p>
          <a:p>
            <a:r>
              <a:rPr lang="en-US" dirty="0"/>
              <a:t>Granzyme/TIA1/PRF-</a:t>
            </a:r>
          </a:p>
          <a:p>
            <a:endParaRPr lang="en-US" dirty="0"/>
          </a:p>
          <a:p>
            <a:r>
              <a:rPr lang="en-US" dirty="0"/>
              <a:t>B cell markers -</a:t>
            </a:r>
          </a:p>
          <a:p>
            <a:r>
              <a:rPr lang="en-US" dirty="0"/>
              <a:t>Myeloid markers-</a:t>
            </a:r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602057" y="6161903"/>
            <a:ext cx="1293381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053141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attery 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1524001" y="0"/>
            <a:ext cx="4580731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 flipV="1">
            <a:off x="2774950" y="755650"/>
            <a:ext cx="1847850" cy="1949450"/>
            <a:chOff x="4451350" y="4171950"/>
            <a:chExt cx="1847850" cy="1949450"/>
          </a:xfrm>
        </p:grpSpPr>
        <p:cxnSp>
          <p:nvCxnSpPr>
            <p:cNvPr id="3" name="Straight Arrow Connector 2"/>
            <p:cNvCxnSpPr/>
            <p:nvPr/>
          </p:nvCxnSpPr>
          <p:spPr>
            <a:xfrm flipH="1" flipV="1">
              <a:off x="5060950" y="4362450"/>
              <a:ext cx="292100" cy="2984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451350" y="4603750"/>
              <a:ext cx="76200" cy="3873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5568950" y="5822950"/>
              <a:ext cx="292100" cy="2984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242050" y="4171950"/>
              <a:ext cx="57150" cy="4889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60" y="0"/>
            <a:ext cx="443984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0301" y="1"/>
            <a:ext cx="15187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CD56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24000" y="5651502"/>
            <a:ext cx="9144000" cy="120649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Karyotype:</a:t>
            </a:r>
          </a:p>
          <a:p>
            <a:pPr marL="0" indent="0">
              <a:buNone/>
            </a:pPr>
            <a:r>
              <a:rPr lang="en-US" dirty="0"/>
              <a:t>	46,XY,i(7)(q10),+8,der(8;22)(q10;q10)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02878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Hepatosplenic </a:t>
            </a:r>
            <a:r>
              <a:rPr lang="en-US" sz="3600" dirty="0">
                <a:latin typeface="Symbol" charset="2"/>
                <a:cs typeface="Symbol" charset="2"/>
              </a:rPr>
              <a:t>g/d-</a:t>
            </a:r>
            <a:r>
              <a:rPr lang="en-US" sz="3600" dirty="0"/>
              <a:t>T cell lymphoma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Rare leukemia/lymphoma</a:t>
            </a:r>
          </a:p>
          <a:p>
            <a:r>
              <a:rPr lang="en-US" dirty="0"/>
              <a:t>Aberrant </a:t>
            </a:r>
            <a:r>
              <a:rPr lang="en-US" dirty="0">
                <a:latin typeface="Symbol" charset="2"/>
                <a:cs typeface="Symbol" charset="2"/>
              </a:rPr>
              <a:t>g/d </a:t>
            </a:r>
            <a:r>
              <a:rPr lang="en-US" dirty="0"/>
              <a:t>T-cell phenotype</a:t>
            </a:r>
          </a:p>
          <a:p>
            <a:r>
              <a:rPr lang="en-US" dirty="0"/>
              <a:t>Isochromosome 7q in most cases</a:t>
            </a:r>
          </a:p>
          <a:p>
            <a:r>
              <a:rPr lang="en-US" dirty="0"/>
              <a:t>Sporadic: teenage males</a:t>
            </a:r>
          </a:p>
          <a:p>
            <a:r>
              <a:rPr lang="en-US" dirty="0"/>
              <a:t>Immunosuppression associated: especially IBD</a:t>
            </a:r>
          </a:p>
          <a:p>
            <a:r>
              <a:rPr lang="en-US" dirty="0"/>
              <a:t>Presents with hepatosplenomegaly/cytopenias/HLH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0823924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0637"/>
            <a:ext cx="8229600" cy="141323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"/>
                <a:cs typeface="Calibri"/>
              </a:rPr>
              <a:t>Hemophagocytic lymphohistiocytosis/HLH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143000"/>
            <a:ext cx="8229600" cy="31258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Familial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Calibri"/>
                <a:cs typeface="Calibri"/>
              </a:rPr>
              <a:t>Usually &lt;18 mos of age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Calibri"/>
                <a:cs typeface="Calibri"/>
              </a:rPr>
              <a:t>Decreased NK cell function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Calibri"/>
                <a:cs typeface="Calibri"/>
              </a:rPr>
              <a:t>Mutations in genes responsible for cytotoxic granule exocytosis/function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Infection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Calibri"/>
                <a:cs typeface="Calibri"/>
              </a:rPr>
              <a:t>Herpes viruses (esp. EBV)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Calibri"/>
                <a:cs typeface="Calibri"/>
              </a:rPr>
              <a:t>Many, many others</a:t>
            </a:r>
            <a:r>
              <a:rPr lang="mr-IN" sz="2000" dirty="0">
                <a:latin typeface="Calibri"/>
                <a:cs typeface="Calibri"/>
              </a:rPr>
              <a:t>…</a:t>
            </a:r>
            <a:endParaRPr lang="en-US" sz="2000" dirty="0"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Calibri"/>
                <a:cs typeface="Calibri"/>
              </a:rPr>
              <a:t>Malignancy-associated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Calibri"/>
                <a:cs typeface="Calibri"/>
              </a:rPr>
              <a:t>T cell lymphomas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latin typeface="Calibri"/>
                <a:cs typeface="Calibri"/>
              </a:rPr>
              <a:t>Anaplastic large cell lymphoma</a:t>
            </a:r>
          </a:p>
          <a:p>
            <a:pPr lvl="1">
              <a:spcBef>
                <a:spcPts val="0"/>
              </a:spcBef>
            </a:pPr>
            <a:endParaRPr lang="en-US" dirty="0">
              <a:latin typeface="Calibri"/>
              <a:cs typeface="Calibri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i="1" dirty="0">
                <a:latin typeface="Calibri"/>
                <a:cs typeface="Calibri"/>
              </a:rPr>
              <a:t>Treat the underlying cause</a:t>
            </a:r>
            <a:r>
              <a:rPr lang="mr-IN" i="1" dirty="0">
                <a:latin typeface="Calibri"/>
                <a:cs typeface="Calibri"/>
              </a:rPr>
              <a:t>…</a:t>
            </a:r>
            <a:r>
              <a:rPr lang="en-US" i="1" dirty="0">
                <a:latin typeface="Calibri"/>
                <a:cs typeface="Calibri"/>
              </a:rPr>
              <a:t>e.g., HSCT for familial forms, antimicrobials for infections, tumor-directed chemotherapy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743345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44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16 y.o. male with a history of chronic digital warts and an episode of atypical mycobacterial lymphadenitis now with pancytopenia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724137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ste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0745" y="963255"/>
            <a:ext cx="6858000" cy="4931490"/>
          </a:xfrm>
          <a:prstGeom prst="rect">
            <a:avLst/>
          </a:prstGeom>
        </p:spPr>
      </p:pic>
      <p:pic>
        <p:nvPicPr>
          <p:cNvPr id="4" name="Picture 3" descr="carsten 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91100" y="1181100"/>
            <a:ext cx="6858000" cy="4495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746541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5000" y="6096000"/>
            <a:ext cx="783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CD3</a:t>
            </a:r>
          </a:p>
        </p:txBody>
      </p:sp>
      <p:pic>
        <p:nvPicPr>
          <p:cNvPr id="4" name="Picture 3" descr="carsten bma b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20" y="0"/>
            <a:ext cx="910828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914764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4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87"/>
          <a:stretch/>
        </p:blipFill>
        <p:spPr>
          <a:xfrm>
            <a:off x="1351472" y="24659"/>
            <a:ext cx="9316528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0" y="6161903"/>
            <a:ext cx="1227438" cy="469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76969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3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720" y="14499"/>
            <a:ext cx="91082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9720" y="812800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CD34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4643919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7638"/>
            <a:ext cx="8229600" cy="1143000"/>
          </a:xfrm>
        </p:spPr>
        <p:txBody>
          <a:bodyPr/>
          <a:lstStyle/>
          <a:p>
            <a:r>
              <a:rPr lang="en-US" dirty="0"/>
              <a:t>Diagnostic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57338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/>
              <a:t>Morphology:</a:t>
            </a:r>
          </a:p>
          <a:p>
            <a:pPr lvl="1"/>
            <a:r>
              <a:rPr lang="en-US" dirty="0"/>
              <a:t>Hypercellular marrow with multilineage dysplasia and 4% blasts</a:t>
            </a:r>
          </a:p>
          <a:p>
            <a:r>
              <a:rPr lang="en-US" dirty="0"/>
              <a:t>Cytogenetics:</a:t>
            </a:r>
          </a:p>
          <a:p>
            <a:pPr lvl="1"/>
            <a:r>
              <a:rPr lang="en-US" dirty="0"/>
              <a:t>45,XY,-7[13]/46,XY[7]</a:t>
            </a:r>
          </a:p>
          <a:p>
            <a:r>
              <a:rPr lang="en-US" dirty="0"/>
              <a:t>Genetics:</a:t>
            </a:r>
          </a:p>
          <a:p>
            <a:pPr lvl="1"/>
            <a:r>
              <a:rPr lang="en-US" i="1" dirty="0"/>
              <a:t>GATA2</a:t>
            </a:r>
            <a:r>
              <a:rPr lang="en-US" dirty="0"/>
              <a:t> c.1113G&gt;T, p.N371K (germline)</a:t>
            </a:r>
          </a:p>
          <a:p>
            <a:endParaRPr lang="en-US" sz="2400" b="1" dirty="0"/>
          </a:p>
          <a:p>
            <a:endParaRPr lang="en-US" sz="2400" b="1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8168035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Myelodysplastic Syndromes (MDS)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</a:t>
            </a:r>
            <a:r>
              <a:rPr lang="en-US" u="sng" dirty="0"/>
              <a:t>lonal</a:t>
            </a:r>
            <a:r>
              <a:rPr lang="en-US" dirty="0"/>
              <a:t> hematopoietic disorders characterized by: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Cytopenias </a:t>
            </a:r>
          </a:p>
          <a:p>
            <a:pPr marL="914400" lvl="1" indent="-514350"/>
            <a:r>
              <a:rPr lang="en-US" dirty="0"/>
              <a:t>(Hgb &lt;10g/dL ANC &lt;1800/uL, Plt &lt;100k/uL)</a:t>
            </a:r>
          </a:p>
          <a:p>
            <a:r>
              <a:rPr lang="en-US" dirty="0"/>
              <a:t>Dysplasia (in &gt;10% of a lineage)</a:t>
            </a:r>
          </a:p>
          <a:p>
            <a:r>
              <a:rPr lang="en-US" dirty="0"/>
              <a:t>Recurrent genetic abnormalities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1735711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67151" y="-42386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+mn-lt"/>
              </a:rPr>
              <a:t>MDS categories WHO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650" y="15354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i="1" dirty="0"/>
          </a:p>
        </p:txBody>
      </p:sp>
      <p:pic>
        <p:nvPicPr>
          <p:cNvPr id="6" name="Picture 5" descr="Screen Shot 2016-12-09 at 7.47.04 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630" y="609601"/>
            <a:ext cx="8201742" cy="56254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6763" y="6472793"/>
            <a:ext cx="2719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Blood</a:t>
            </a:r>
            <a:r>
              <a:rPr lang="en-US" dirty="0"/>
              <a:t> 2016 127:2391-2405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1614089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Germline predisposition to MDS/AML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22401"/>
            <a:ext cx="8229600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Myeloid neoplasms with germ line predisposition without a preexisting disorder or organ dysfunction</a:t>
            </a:r>
            <a:endParaRPr lang="en-US" sz="1000" dirty="0"/>
          </a:p>
          <a:p>
            <a:pPr lvl="1">
              <a:spcBef>
                <a:spcPts val="0"/>
              </a:spcBef>
            </a:pPr>
            <a:r>
              <a:rPr lang="en-US" sz="1600" dirty="0"/>
              <a:t>AML with germ line </a:t>
            </a:r>
            <a:r>
              <a:rPr lang="en-US" sz="1600" b="1" i="1" dirty="0"/>
              <a:t>CEBPA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DDX41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>
              <a:spcBef>
                <a:spcPts val="0"/>
              </a:spcBef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dirty="0"/>
              <a:t>Myeloid neoplasms with germ line predisposition and preexisting platelet disorders</a:t>
            </a:r>
            <a:endParaRPr lang="en-US" sz="10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RUNX1 </a:t>
            </a:r>
            <a:r>
              <a:rPr lang="en-US" sz="1600" dirty="0"/>
              <a:t>mutation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ANKRD26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ETV6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>
              <a:spcBef>
                <a:spcPts val="0"/>
              </a:spcBef>
            </a:pP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2000" dirty="0"/>
              <a:t>Myeloid neoplasms with germ line predisposition and other organ dysfunction</a:t>
            </a:r>
            <a:endParaRPr lang="en-US" sz="10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with germ line </a:t>
            </a:r>
            <a:r>
              <a:rPr lang="en-US" sz="1600" b="1" i="1" dirty="0"/>
              <a:t>GATA2</a:t>
            </a:r>
            <a:r>
              <a:rPr lang="en-US" sz="1600" i="1" dirty="0"/>
              <a:t> </a:t>
            </a:r>
            <a:r>
              <a:rPr lang="en-US" sz="1600" dirty="0"/>
              <a:t>mutation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associated with BM failure syndromes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associated with telomere biology disorders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JMML associated with neurofibromatosis, Noonan syndrome or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Noonan syndrome-like disorders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1600" dirty="0"/>
              <a:t>Myeloid neoplasms associated with Down syndrome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90863" y="6349484"/>
            <a:ext cx="2719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Blood</a:t>
            </a:r>
            <a:r>
              <a:rPr lang="en-US" dirty="0"/>
              <a:t> 2016 127:2391-2405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5332591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85801"/>
            <a:ext cx="8229600" cy="54403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</a:rPr>
              <a:t>19 year old female with recent fatigue and a  5 lb weight loss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</a:rPr>
              <a:t>Wisdom teeth extracted, and o</a:t>
            </a:r>
            <a:r>
              <a:rPr lang="en-US" dirty="0">
                <a:latin typeface="Calibri" charset="0"/>
                <a:sym typeface="Wingdings" charset="0"/>
              </a:rPr>
              <a:t>ne month later had difficult-to-control bleeding from the extraction sites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 charset="0"/>
              <a:sym typeface="Wingdings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</a:rPr>
              <a:t>WBC 469, Hgb 7.9, Hct 21.7, Plt 671, showing a neutrophilic leukocytosis with a left shift.</a:t>
            </a:r>
          </a:p>
          <a:p>
            <a:pPr marL="0" indent="0">
              <a:lnSpc>
                <a:spcPct val="80000"/>
              </a:lnSpc>
              <a:buNone/>
            </a:pPr>
            <a:endParaRPr lang="en-US" sz="32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Calibri" charset="0"/>
              </a:rPr>
              <a:t>B</a:t>
            </a:r>
            <a:r>
              <a:rPr lang="en-US" sz="3200" dirty="0">
                <a:latin typeface="Calibri" charset="0"/>
              </a:rPr>
              <a:t>one marrow biopsy/aspirate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636686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-11-9196 basoclu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9311103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-11-9196 meg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 flipV="1">
            <a:off x="400050" y="1123950"/>
            <a:ext cx="6858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s-11-9196 sb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972050" y="1162050"/>
            <a:ext cx="68580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161353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ore 4x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194"/>
          <a:stretch/>
        </p:blipFill>
        <p:spPr bwMode="auto">
          <a:xfrm rot="5400000">
            <a:off x="361950" y="1162050"/>
            <a:ext cx="68580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re 40x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5035550" y="1225550"/>
            <a:ext cx="6858000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85900" y="5661441"/>
            <a:ext cx="9182100" cy="1200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46,XX,t(9;22)(q34;q11.2)[20]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FISH positive for BCR-ABL1 rearrangement in 196/200 cells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RT-PCR positive for p210 transcript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50141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091080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Myeloid Leukemia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Clonal stem cell disorder</a:t>
            </a:r>
          </a:p>
          <a:p>
            <a:pPr lvl="1"/>
            <a:r>
              <a:rPr lang="en-US" dirty="0"/>
              <a:t>Classified as a myeloproliferative neoplasm (MPN)</a:t>
            </a:r>
          </a:p>
          <a:p>
            <a:r>
              <a:rPr lang="en-US" dirty="0"/>
              <a:t>Characterized by:</a:t>
            </a:r>
          </a:p>
          <a:p>
            <a:pPr lvl="1"/>
            <a:r>
              <a:rPr lang="en-US" dirty="0"/>
              <a:t>Neutrophilic leukocytosis with a left shift</a:t>
            </a:r>
          </a:p>
          <a:p>
            <a:pPr lvl="1"/>
            <a:r>
              <a:rPr lang="en-US" dirty="0"/>
              <a:t>Basophilia/Eosinophilia</a:t>
            </a:r>
          </a:p>
          <a:p>
            <a:pPr lvl="1"/>
            <a:r>
              <a:rPr lang="en-US" dirty="0"/>
              <a:t>Thromobocytosis</a:t>
            </a:r>
          </a:p>
          <a:p>
            <a:pPr lvl="1"/>
            <a:r>
              <a:rPr lang="en-US" dirty="0"/>
              <a:t>Anemia</a:t>
            </a:r>
          </a:p>
          <a:p>
            <a:r>
              <a:rPr lang="en-US" dirty="0"/>
              <a:t>Defined by:</a:t>
            </a:r>
          </a:p>
          <a:p>
            <a:pPr lvl="1"/>
            <a:r>
              <a:rPr lang="en-US" i="1" dirty="0"/>
              <a:t>BCR-ABL </a:t>
            </a:r>
            <a:r>
              <a:rPr lang="en-US" dirty="0"/>
              <a:t>translocation</a:t>
            </a:r>
          </a:p>
          <a:p>
            <a:r>
              <a:rPr lang="en-US" dirty="0"/>
              <a:t>Evolves to:</a:t>
            </a:r>
          </a:p>
          <a:p>
            <a:pPr lvl="1"/>
            <a:r>
              <a:rPr lang="en-US" dirty="0"/>
              <a:t>“Blast crisis”</a:t>
            </a:r>
          </a:p>
          <a:p>
            <a:pPr lvl="1"/>
            <a:r>
              <a:rPr lang="en-US" dirty="0"/>
              <a:t>Typically B-ALL in pediatric patients</a:t>
            </a:r>
          </a:p>
          <a:p>
            <a:pPr lvl="1"/>
            <a:r>
              <a:rPr lang="en-US" dirty="0"/>
              <a:t>Myeloid more common in adults</a:t>
            </a:r>
          </a:p>
          <a:p>
            <a:r>
              <a:rPr lang="en-US" dirty="0"/>
              <a:t>Other MPN</a:t>
            </a:r>
          </a:p>
          <a:p>
            <a:pPr lvl="1"/>
            <a:r>
              <a:rPr lang="en-US" dirty="0"/>
              <a:t>Polcythemia vera (PV)</a:t>
            </a:r>
          </a:p>
          <a:p>
            <a:pPr lvl="2"/>
            <a:r>
              <a:rPr lang="en-US" i="1" dirty="0"/>
              <a:t>JAK2</a:t>
            </a:r>
            <a:r>
              <a:rPr lang="en-US" dirty="0"/>
              <a:t> V617F</a:t>
            </a:r>
          </a:p>
          <a:p>
            <a:pPr lvl="1"/>
            <a:r>
              <a:rPr lang="en-US" dirty="0"/>
              <a:t>Essential thromobocytosis (ET)</a:t>
            </a:r>
          </a:p>
          <a:p>
            <a:pPr lvl="2"/>
            <a:r>
              <a:rPr lang="en-US" i="1" dirty="0"/>
              <a:t>JAK2 </a:t>
            </a:r>
            <a:r>
              <a:rPr lang="en-US" dirty="0"/>
              <a:t>V617F, MPL or </a:t>
            </a:r>
            <a:r>
              <a:rPr lang="en-US" i="1" dirty="0"/>
              <a:t>CALR</a:t>
            </a:r>
            <a:r>
              <a:rPr lang="en-US" dirty="0"/>
              <a:t> mutations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763221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29137" y="213747"/>
            <a:ext cx="8878358" cy="4111469"/>
            <a:chOff x="164042" y="1006721"/>
            <a:chExt cx="8878358" cy="41114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75"/>
            <a:stretch/>
          </p:blipFill>
          <p:spPr>
            <a:xfrm>
              <a:off x="2202393" y="1006722"/>
              <a:ext cx="6840007" cy="189886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042" y="1006721"/>
              <a:ext cx="2052107" cy="192706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4042" y="3282950"/>
              <a:ext cx="6519259" cy="183524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8229600" y="2453582"/>
            <a:ext cx="4267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Peripheral blood, </a:t>
            </a:r>
          </a:p>
          <a:p>
            <a:r>
              <a:rPr lang="en-US" b="1" dirty="0"/>
              <a:t>flow cytometry: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CD45- (dim)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HLA-DR+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CD19+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CD20 variable+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sCD22+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CD10+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sIg-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TdT+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 cell/Myeloid-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8B64A9D-ED34-8A46-9FCF-FE1EAF29FD54}"/>
              </a:ext>
            </a:extLst>
          </p:cNvPr>
          <p:cNvGrpSpPr/>
          <p:nvPr/>
        </p:nvGrpSpPr>
        <p:grpSpPr>
          <a:xfrm>
            <a:off x="1447801" y="4572001"/>
            <a:ext cx="6519259" cy="2200545"/>
            <a:chOff x="334316" y="452405"/>
            <a:chExt cx="8326301" cy="289560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1D2AC9AC-2640-8544-BE90-14A2C26A184F}"/>
                </a:ext>
              </a:extLst>
            </p:cNvPr>
            <p:cNvGrpSpPr/>
            <p:nvPr/>
          </p:nvGrpSpPr>
          <p:grpSpPr>
            <a:xfrm>
              <a:off x="334316" y="452405"/>
              <a:ext cx="8326301" cy="2895600"/>
              <a:chOff x="334316" y="1007210"/>
              <a:chExt cx="8326301" cy="28956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4AFE1BF0-F5A6-A540-993E-9F1F2C16E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2617" y="1007210"/>
                <a:ext cx="5588000" cy="28956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6E6E2524-BB13-124D-952F-424F07E81C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4316" y="1081184"/>
                <a:ext cx="5651500" cy="2755900"/>
              </a:xfrm>
              <a:prstGeom prst="rect">
                <a:avLst/>
              </a:prstGeom>
            </p:spPr>
          </p:pic>
        </p:grpSp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1180F760-95F6-884D-8EB4-ED92E36424D9}"/>
                </a:ext>
              </a:extLst>
            </p:cNvPr>
            <p:cNvCxnSpPr/>
            <p:nvPr/>
          </p:nvCxnSpPr>
          <p:spPr>
            <a:xfrm flipV="1">
              <a:off x="4600575" y="1701800"/>
              <a:ext cx="704850" cy="635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1EB835B5-E593-A441-83F7-14D66895ECD1}"/>
                </a:ext>
              </a:extLst>
            </p:cNvPr>
            <p:cNvCxnSpPr/>
            <p:nvPr/>
          </p:nvCxnSpPr>
          <p:spPr>
            <a:xfrm>
              <a:off x="4273550" y="1041400"/>
              <a:ext cx="0" cy="279400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F770A95-EB06-5D43-A540-3DA61FD4A5A1}"/>
                </a:ext>
              </a:extLst>
            </p:cNvPr>
            <p:cNvCxnSpPr/>
            <p:nvPr/>
          </p:nvCxnSpPr>
          <p:spPr>
            <a:xfrm>
              <a:off x="6997700" y="1041400"/>
              <a:ext cx="0" cy="279400"/>
            </a:xfrm>
            <a:prstGeom prst="line">
              <a:avLst/>
            </a:prstGeom>
            <a:ln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1CBDED53-B1C8-2446-87BB-45807829E2E1}"/>
                </a:ext>
              </a:extLst>
            </p:cNvPr>
            <p:cNvCxnSpPr/>
            <p:nvPr/>
          </p:nvCxnSpPr>
          <p:spPr>
            <a:xfrm flipV="1">
              <a:off x="4279900" y="2120900"/>
              <a:ext cx="0" cy="292100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15971286-0013-3141-A6C8-BD38E8495C74}"/>
                </a:ext>
              </a:extLst>
            </p:cNvPr>
            <p:cNvCxnSpPr/>
            <p:nvPr/>
          </p:nvCxnSpPr>
          <p:spPr>
            <a:xfrm flipV="1">
              <a:off x="7620000" y="2127250"/>
              <a:ext cx="0" cy="292100"/>
            </a:xfrm>
            <a:prstGeom prst="line">
              <a:avLst/>
            </a:prstGeom>
            <a:ln>
              <a:solidFill>
                <a:srgbClr val="00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CFE2AABE-9379-1447-987E-746F074A116E}"/>
                </a:ext>
              </a:extLst>
            </p:cNvPr>
            <p:cNvSpPr txBox="1"/>
            <p:nvPr/>
          </p:nvSpPr>
          <p:spPr>
            <a:xfrm>
              <a:off x="7073900" y="957302"/>
              <a:ext cx="747031" cy="48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TdT-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0C27495E-86BD-654F-AA9E-75122026910A}"/>
                </a:ext>
              </a:extLst>
            </p:cNvPr>
            <p:cNvSpPr txBox="1"/>
            <p:nvPr/>
          </p:nvSpPr>
          <p:spPr>
            <a:xfrm>
              <a:off x="7692868" y="2070100"/>
              <a:ext cx="804356" cy="4859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TdT+</a:t>
              </a:r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1389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33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9 y.o. male with pancytopenia, bone pain and “diffuse marrow signal abnormality” by MRI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3046209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-3174 BMA 1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74855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32713828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5-3174 BM TP 100X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66617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5313982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-3174 BMBX 10X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144000" cy="71717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6617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4967703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-3174 BMBX 100X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144000" cy="71717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6617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5384469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15-3174 BMBX Desmi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5831" y="1178170"/>
            <a:ext cx="6858000" cy="45016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500" y="0"/>
            <a:ext cx="14394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Desmin</a:t>
            </a:r>
          </a:p>
        </p:txBody>
      </p:sp>
      <p:pic>
        <p:nvPicPr>
          <p:cNvPr id="5" name="Picture 4" descr="S15-3174 BMBX Myogeni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982140" y="1172140"/>
            <a:ext cx="6858000" cy="4513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4281" y="0"/>
            <a:ext cx="18604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Myogenin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6617" y="6161903"/>
            <a:ext cx="1245297" cy="502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2981818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4726" y="353596"/>
            <a:ext cx="8229600" cy="4525963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Karyotype</a:t>
            </a:r>
          </a:p>
          <a:p>
            <a:pPr lvl="1"/>
            <a:r>
              <a:rPr lang="en-US" dirty="0"/>
              <a:t>49,XY,t(2;13)(q36;q14),+12,+14,+r[cp4]/46,XY[16]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FISH</a:t>
            </a:r>
          </a:p>
          <a:p>
            <a:pPr lvl="1"/>
            <a:r>
              <a:rPr lang="en-US" dirty="0"/>
              <a:t>nuc ish(FOXO1x2)(5'FOXO1 sep 3'FOXO1x1) [27/500],(EWSR1x2)[500]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sz="3900" i="1" dirty="0"/>
              <a:t>“Leukemic” Alveolar Rhabdomyosarcoma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18019799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395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mark.fleming@childrens.harvard.edu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204959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78" b="5324"/>
          <a:stretch/>
        </p:blipFill>
        <p:spPr>
          <a:xfrm>
            <a:off x="1752600" y="995066"/>
            <a:ext cx="6553200" cy="324964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81122" y="4114801"/>
            <a:ext cx="729147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400" b="1" dirty="0"/>
              <a:t>Cytogenetics:</a:t>
            </a:r>
          </a:p>
          <a:p>
            <a:endParaRPr lang="en-US" sz="2000" dirty="0"/>
          </a:p>
          <a:p>
            <a:r>
              <a:rPr lang="ro-RO" sz="2000" dirty="0"/>
              <a:t>47,XX,+21c[17]/56,sl,+X,dup(1)(q21q42),add(2)(q37),+4,+6,+10,+14, +14, +17,+21c,+mar[6]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D37E816-F783-6C4D-A7C2-7611011A3DA6}"/>
              </a:ext>
            </a:extLst>
          </p:cNvPr>
          <p:cNvSpPr/>
          <p:nvPr/>
        </p:nvSpPr>
        <p:spPr>
          <a:xfrm>
            <a:off x="2081122" y="533401"/>
            <a:ext cx="2491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DNA INDEX: 1.198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635008" y="31680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5875" y="6534150"/>
            <a:ext cx="310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Trebuchet MS" panose="020B0603020202020204" pitchFamily="34" charset="0"/>
              </a:rPr>
              <a:t>Copyright © 2019 by ASPHO</a:t>
            </a:r>
          </a:p>
        </p:txBody>
      </p:sp>
    </p:spTree>
    <p:extLst>
      <p:ext uri="{BB962C8B-B14F-4D97-AF65-F5344CB8AC3E}">
        <p14:creationId xmlns:p14="http://schemas.microsoft.com/office/powerpoint/2010/main" val="491392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2857</Words>
  <Application>Microsoft Office PowerPoint</Application>
  <PresentationFormat>Widescreen</PresentationFormat>
  <Paragraphs>831</Paragraphs>
  <Slides>87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6" baseType="lpstr">
      <vt:lpstr>Arial</vt:lpstr>
      <vt:lpstr>Calibri</vt:lpstr>
      <vt:lpstr>Calibri Light</vt:lpstr>
      <vt:lpstr>Lucida Grande</vt:lpstr>
      <vt:lpstr>Mangal</vt:lpstr>
      <vt:lpstr>Symbol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Acute Lymphoblastic Leukemia</vt:lpstr>
      <vt:lpstr>Six year-old girl with T21 and cardiac anomalies s/p repair now with lethargy and pallor.</vt:lpstr>
      <vt:lpstr>PowerPoint Presentation</vt:lpstr>
      <vt:lpstr>PowerPoint Presentation</vt:lpstr>
      <vt:lpstr>PowerPoint Presentation</vt:lpstr>
      <vt:lpstr>B-ALL Cytogenetics</vt:lpstr>
      <vt:lpstr>More B-ALL Cytogenetics (bad actors)</vt:lpstr>
      <vt:lpstr>PowerPoint Presentation</vt:lpstr>
      <vt:lpstr>PowerPoint Presentation</vt:lpstr>
      <vt:lpstr>Burkitt Lymphoma/Leukemia</vt:lpstr>
      <vt:lpstr>12 y.o. boy with WBC 86.2 K/mL and an anterior mediastinal mass</vt:lpstr>
      <vt:lpstr>PowerPoint Presentation</vt:lpstr>
      <vt:lpstr>Flow</vt:lpstr>
      <vt:lpstr>T lymphoblastic Leukemia/Lymphoma</vt:lpstr>
      <vt:lpstr>PowerPoint Presentation</vt:lpstr>
      <vt:lpstr>PowerPoint Presentation</vt:lpstr>
      <vt:lpstr>PowerPoint Presentation</vt:lpstr>
      <vt:lpstr>Acute  Myeloid Leukemia</vt:lpstr>
      <vt:lpstr>16 y.o. girl with pancytopenia and ? peripheral blasts</vt:lpstr>
      <vt:lpstr>PowerPoint Presentation</vt:lpstr>
      <vt:lpstr>PowerPoint Presentation</vt:lpstr>
      <vt:lpstr>PowerPoint Presentation</vt:lpstr>
      <vt:lpstr>Acute Promyelocytic Leukemia</vt:lpstr>
      <vt:lpstr>16 y.o. boy with a h/o AML s/p SCT now with pancytopenia</vt:lpstr>
      <vt:lpstr>PowerPoint Presentation</vt:lpstr>
      <vt:lpstr>PowerPoint Presentation</vt:lpstr>
      <vt:lpstr>Cytogenetics</vt:lpstr>
      <vt:lpstr>11 y.o. girl with leukocytosis, anemia and thrombocytopenia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Infants with leukemia</vt:lpstr>
      <vt:lpstr>Infant female with WBC 100 K cells/ml</vt:lpstr>
      <vt:lpstr>PowerPoint Presentation</vt:lpstr>
      <vt:lpstr>PowerPoint Presentation</vt:lpstr>
      <vt:lpstr>Infant female with WBC 100 K cells/ml and multiple non-tender, violaceous skin nodules</vt:lpstr>
      <vt:lpstr>PowerPoint Presentation</vt:lpstr>
      <vt:lpstr>PowerPoint Presentation</vt:lpstr>
      <vt:lpstr>PowerPoint Presentation</vt:lpstr>
      <vt:lpstr>30-week pre-term female infant with hydrops and common atrioventricular canal</vt:lpstr>
      <vt:lpstr>PowerPoint Presentation</vt:lpstr>
      <vt:lpstr>PowerPoint Presentation</vt:lpstr>
      <vt:lpstr>Transient Abnormal Myelopoiesis (TAM) of Down Syndrome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</vt:lpstr>
      <vt:lpstr>21 yo male with a longstanding history of Crohn's disease treated with immune suppression, including 6-MP</vt:lpstr>
      <vt:lpstr>PowerPoint Presentation</vt:lpstr>
      <vt:lpstr>PowerPoint Presentation</vt:lpstr>
      <vt:lpstr>PowerPoint Presentation</vt:lpstr>
      <vt:lpstr>Hepatosplenic g/d-T cell lymphoma</vt:lpstr>
      <vt:lpstr>Hemophagocytic lymphohistiocytosis/HLH</vt:lpstr>
      <vt:lpstr>16 y.o. male with a history of chronic digital warts and an episode of atypical mycobacterial lymphadenitis now with pancytopenia</vt:lpstr>
      <vt:lpstr>PowerPoint Presentation</vt:lpstr>
      <vt:lpstr>PowerPoint Presentation</vt:lpstr>
      <vt:lpstr>PowerPoint Presentation</vt:lpstr>
      <vt:lpstr>Diagnostic findings</vt:lpstr>
      <vt:lpstr>Myelodysplastic Syndromes (MDS)</vt:lpstr>
      <vt:lpstr>MDS categories WHO 2016</vt:lpstr>
      <vt:lpstr>Germline predisposition to MDS/AML</vt:lpstr>
      <vt:lpstr>PowerPoint Presentation</vt:lpstr>
      <vt:lpstr>PowerPoint Presentation</vt:lpstr>
      <vt:lpstr>PowerPoint Presentation</vt:lpstr>
      <vt:lpstr>PowerPoint Presentation</vt:lpstr>
      <vt:lpstr>Chronic Myeloid Leukemia</vt:lpstr>
      <vt:lpstr>9 y.o. male with pancytopenia, bone pain and “diffuse marrow signal abnormality” by MRI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mark.fleming@childrens.harvard.edu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Romack</dc:creator>
  <cp:lastModifiedBy>Jackie Holcomb</cp:lastModifiedBy>
  <cp:revision>17</cp:revision>
  <cp:lastPrinted>2018-12-19T20:09:39Z</cp:lastPrinted>
  <dcterms:created xsi:type="dcterms:W3CDTF">2018-09-04T19:59:44Z</dcterms:created>
  <dcterms:modified xsi:type="dcterms:W3CDTF">2018-12-19T20:13:30Z</dcterms:modified>
</cp:coreProperties>
</file>